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8" r:id="rId1"/>
    <p:sldMasterId id="2147484220" r:id="rId2"/>
  </p:sldMasterIdLst>
  <p:notesMasterIdLst>
    <p:notesMasterId r:id="rId32"/>
  </p:notesMasterIdLst>
  <p:sldIdLst>
    <p:sldId id="256" r:id="rId3"/>
    <p:sldId id="257" r:id="rId4"/>
    <p:sldId id="337" r:id="rId5"/>
    <p:sldId id="342" r:id="rId6"/>
    <p:sldId id="352" r:id="rId7"/>
    <p:sldId id="353" r:id="rId8"/>
    <p:sldId id="354" r:id="rId9"/>
    <p:sldId id="355" r:id="rId10"/>
    <p:sldId id="356" r:id="rId11"/>
    <p:sldId id="266" r:id="rId12"/>
    <p:sldId id="267" r:id="rId13"/>
    <p:sldId id="358" r:id="rId14"/>
    <p:sldId id="269" r:id="rId15"/>
    <p:sldId id="357" r:id="rId16"/>
    <p:sldId id="324" r:id="rId17"/>
    <p:sldId id="325" r:id="rId18"/>
    <p:sldId id="334" r:id="rId19"/>
    <p:sldId id="332" r:id="rId20"/>
    <p:sldId id="307" r:id="rId21"/>
    <p:sldId id="286" r:id="rId22"/>
    <p:sldId id="335" r:id="rId23"/>
    <p:sldId id="302" r:id="rId24"/>
    <p:sldId id="336" r:id="rId25"/>
    <p:sldId id="311" r:id="rId26"/>
    <p:sldId id="359" r:id="rId27"/>
    <p:sldId id="273" r:id="rId28"/>
    <p:sldId id="313" r:id="rId29"/>
    <p:sldId id="350" r:id="rId30"/>
    <p:sldId id="36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343"/>
    <a:srgbClr val="000000"/>
    <a:srgbClr val="FAF2E1"/>
    <a:srgbClr val="993366"/>
    <a:srgbClr val="FFFFFF"/>
    <a:srgbClr val="FF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3157" autoAdjust="0"/>
  </p:normalViewPr>
  <p:slideViewPr>
    <p:cSldViewPr snapToGrid="0">
      <p:cViewPr varScale="1">
        <p:scale>
          <a:sx n="61" d="100"/>
          <a:sy n="61" d="100"/>
        </p:scale>
        <p:origin x="619"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156AD9-096E-444D-B8FE-EB3FC8591D3C}" type="datetimeFigureOut">
              <a:rPr lang="en-GB" smtClean="0"/>
              <a:t>02/04/2024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C6DACA-325D-4316-AE92-647968410D87}" type="slidenum">
              <a:rPr lang="en-GB" smtClean="0"/>
              <a:t>‹#›</a:t>
            </a:fld>
            <a:endParaRPr lang="en-GB"/>
          </a:p>
        </p:txBody>
      </p:sp>
    </p:spTree>
    <p:extLst>
      <p:ext uri="{BB962C8B-B14F-4D97-AF65-F5344CB8AC3E}">
        <p14:creationId xmlns:p14="http://schemas.microsoft.com/office/powerpoint/2010/main" val="1496055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C6DACA-325D-4316-AE92-647968410D87}" type="slidenum">
              <a:rPr lang="en-GB" smtClean="0"/>
              <a:t>20</a:t>
            </a:fld>
            <a:endParaRPr lang="en-GB"/>
          </a:p>
        </p:txBody>
      </p:sp>
    </p:spTree>
    <p:extLst>
      <p:ext uri="{BB962C8B-B14F-4D97-AF65-F5344CB8AC3E}">
        <p14:creationId xmlns:p14="http://schemas.microsoft.com/office/powerpoint/2010/main" val="153739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Presence of stain granules. Occasionally, round, solid-looking, deep blue-violet particles of stain get precipitated all over a blood film. They appear if the Leishman’s stain is old, or if it has not been properly filtered, or if it was allowed to dry up on the slide during fixing. Finally, it may be due to insufficient washing of the greenish metallic scum that forms on the stain-water mixture during staining. </a:t>
            </a:r>
          </a:p>
          <a:p>
            <a:r>
              <a:rPr lang="en-GB" dirty="0"/>
              <a:t>2. Excessively blue appearance. The RBCs appear deep blue or even bluish-black. The nuclei of WBCs are stained dark blue, with bluish cytoplasm in all cells; the PMNs cannot be differentiated. This appearance may be due to over-staining, over- fixing, insufficient washing or the use of alkaline stain or water. It can be corrected by reducing the fixing and staining times, and proper washing under running water. </a:t>
            </a:r>
          </a:p>
          <a:p>
            <a:r>
              <a:rPr lang="en-GB" dirty="0"/>
              <a:t>3. Excessively reddish appearance. In this case the red cells appear pale pink. The WBCs show pale blue cytoplasm, while the nuclei typically appear lighter than the cytoplasm, or even </a:t>
            </a:r>
            <a:r>
              <a:rPr lang="en-GB" dirty="0" err="1"/>
              <a:t>colorless</a:t>
            </a:r>
            <a:r>
              <a:rPr lang="en-GB" dirty="0"/>
              <a:t>. This appearance may be due to </a:t>
            </a:r>
            <a:r>
              <a:rPr lang="en-GB" dirty="0" err="1"/>
              <a:t>understaining</a:t>
            </a:r>
            <a:r>
              <a:rPr lang="en-GB" dirty="0"/>
              <a:t>, over- washing or the use of more acidic stain or water. The defect may be rectified by re-staining, if required. </a:t>
            </a:r>
          </a:p>
          <a:p>
            <a:r>
              <a:rPr lang="en-GB" dirty="0"/>
              <a:t>4. Faded appearance of blood cells. This may result from the use of old stain, under-staining, or over-washing.</a:t>
            </a:r>
          </a:p>
        </p:txBody>
      </p:sp>
      <p:sp>
        <p:nvSpPr>
          <p:cNvPr id="4" name="Slide Number Placeholder 3"/>
          <p:cNvSpPr>
            <a:spLocks noGrp="1"/>
          </p:cNvSpPr>
          <p:nvPr>
            <p:ph type="sldNum" sz="quarter" idx="10"/>
          </p:nvPr>
        </p:nvSpPr>
        <p:spPr/>
        <p:txBody>
          <a:bodyPr/>
          <a:lstStyle/>
          <a:p>
            <a:fld id="{5BC6DACA-325D-4316-AE92-647968410D87}" type="slidenum">
              <a:rPr lang="en-GB" smtClean="0"/>
              <a:t>24</a:t>
            </a:fld>
            <a:endParaRPr lang="en-GB"/>
          </a:p>
        </p:txBody>
      </p:sp>
    </p:spTree>
    <p:extLst>
      <p:ext uri="{BB962C8B-B14F-4D97-AF65-F5344CB8AC3E}">
        <p14:creationId xmlns:p14="http://schemas.microsoft.com/office/powerpoint/2010/main" val="794910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Presence of stain granules. Occasionally, round, solid-looking, deep blue-violet particles of stain get precipitated all over a blood film. They appear if the Leishman’s stain is old, or if it has not been properly filtered, or if it was allowed to dry up on the slide during fixing. Finally, it may be due to insufficient washing of the greenish metallic scum that forms on the stain-water mixture during staining. </a:t>
            </a:r>
          </a:p>
          <a:p>
            <a:r>
              <a:rPr lang="en-GB" dirty="0"/>
              <a:t>2. Excessively blue appearance. The RBCs appear deep blue or even bluish-black. The nuclei of WBCs are stained dark blue, with bluish cytoplasm in all cells; the PMNs cannot be differentiated. This appearance may be due to over-staining, over- fixing, insufficient washing or the use of alkaline stain or water. It can be corrected by reducing the fixing and staining times, and proper washing under running water. </a:t>
            </a:r>
          </a:p>
          <a:p>
            <a:r>
              <a:rPr lang="en-GB" dirty="0"/>
              <a:t>3. Excessively reddish appearance. In this case the red cells appear pale pink. The WBCs show pale blue cytoplasm, while the nuclei typically appear lighter than the cytoplasm, or even </a:t>
            </a:r>
            <a:r>
              <a:rPr lang="en-GB" dirty="0" err="1"/>
              <a:t>colorless</a:t>
            </a:r>
            <a:r>
              <a:rPr lang="en-GB" dirty="0"/>
              <a:t>. This appearance may be due to </a:t>
            </a:r>
            <a:r>
              <a:rPr lang="en-GB" dirty="0" err="1"/>
              <a:t>understaining</a:t>
            </a:r>
            <a:r>
              <a:rPr lang="en-GB" dirty="0"/>
              <a:t>, over- washing or the use of more acidic stain or water. The defect may be rectified by re-staining, if required. </a:t>
            </a:r>
          </a:p>
          <a:p>
            <a:r>
              <a:rPr lang="en-GB" dirty="0"/>
              <a:t>4. Faded appearance of blood cells. This may result from the use of old stain, under-staining, or over-washing.</a:t>
            </a:r>
          </a:p>
        </p:txBody>
      </p:sp>
      <p:sp>
        <p:nvSpPr>
          <p:cNvPr id="4" name="Slide Number Placeholder 3"/>
          <p:cNvSpPr>
            <a:spLocks noGrp="1"/>
          </p:cNvSpPr>
          <p:nvPr>
            <p:ph type="sldNum" sz="quarter" idx="10"/>
          </p:nvPr>
        </p:nvSpPr>
        <p:spPr/>
        <p:txBody>
          <a:bodyPr/>
          <a:lstStyle/>
          <a:p>
            <a:fld id="{5BC6DACA-325D-4316-AE92-647968410D87}" type="slidenum">
              <a:rPr lang="en-GB" smtClean="0"/>
              <a:t>25</a:t>
            </a:fld>
            <a:endParaRPr lang="en-GB"/>
          </a:p>
        </p:txBody>
      </p:sp>
    </p:spTree>
    <p:extLst>
      <p:ext uri="{BB962C8B-B14F-4D97-AF65-F5344CB8AC3E}">
        <p14:creationId xmlns:p14="http://schemas.microsoft.com/office/powerpoint/2010/main" val="1585124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308627D0-4083-4EF5-A4E3-0156B942C5C6}" type="datetimeFigureOut">
              <a:rPr lang="en-GB" smtClean="0"/>
              <a:t>02/04/2024</a:t>
            </a:fld>
            <a:endParaRPr lang="en-GB"/>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6D18F79E-5154-45AE-A1D3-ADD8E4D39CAB}" type="slidenum">
              <a:rPr lang="en-GB" smtClean="0"/>
              <a:t>‹#›</a:t>
            </a:fld>
            <a:endParaRPr lang="en-GB"/>
          </a:p>
        </p:txBody>
      </p:sp>
    </p:spTree>
    <p:extLst>
      <p:ext uri="{BB962C8B-B14F-4D97-AF65-F5344CB8AC3E}">
        <p14:creationId xmlns:p14="http://schemas.microsoft.com/office/powerpoint/2010/main" val="129847419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8627D0-4083-4EF5-A4E3-0156B942C5C6}" type="datetimeFigureOut">
              <a:rPr lang="en-GB" smtClean="0"/>
              <a:t>02/04/2024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18F79E-5154-45AE-A1D3-ADD8E4D39CAB}" type="slidenum">
              <a:rPr lang="en-GB" smtClean="0"/>
              <a:t>‹#›</a:t>
            </a:fld>
            <a:endParaRPr lang="en-GB"/>
          </a:p>
        </p:txBody>
      </p:sp>
    </p:spTree>
    <p:extLst>
      <p:ext uri="{BB962C8B-B14F-4D97-AF65-F5344CB8AC3E}">
        <p14:creationId xmlns:p14="http://schemas.microsoft.com/office/powerpoint/2010/main" val="2089412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308627D0-4083-4EF5-A4E3-0156B942C5C6}" type="datetimeFigureOut">
              <a:rPr lang="en-GB" smtClean="0"/>
              <a:t>02/04/2024</a:t>
            </a:fld>
            <a:endParaRPr lang="en-GB"/>
          </a:p>
        </p:txBody>
      </p:sp>
      <p:sp>
        <p:nvSpPr>
          <p:cNvPr id="5" name="Footer Placeholder 4"/>
          <p:cNvSpPr>
            <a:spLocks noGrp="1"/>
          </p:cNvSpPr>
          <p:nvPr>
            <p:ph type="ftr" sz="quarter" idx="11"/>
          </p:nvPr>
        </p:nvSpPr>
        <p:spPr>
          <a:xfrm>
            <a:off x="774923" y="5951811"/>
            <a:ext cx="7896279" cy="365125"/>
          </a:xfrm>
        </p:spPr>
        <p:txBody>
          <a:bodyPr/>
          <a:lstStyle/>
          <a:p>
            <a:endParaRPr lang="en-GB"/>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6D18F79E-5154-45AE-A1D3-ADD8E4D39CAB}" type="slidenum">
              <a:rPr lang="en-GB" smtClean="0"/>
              <a:t>‹#›</a:t>
            </a:fld>
            <a:endParaRPr lang="en-GB"/>
          </a:p>
        </p:txBody>
      </p:sp>
    </p:spTree>
    <p:extLst>
      <p:ext uri="{BB962C8B-B14F-4D97-AF65-F5344CB8AC3E}">
        <p14:creationId xmlns:p14="http://schemas.microsoft.com/office/powerpoint/2010/main" val="13236834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135B3D-6573-44B7-B333-C11E4F51F097}" type="datetimeFigureOut">
              <a:rPr lang="en-GB" smtClean="0"/>
              <a:pPr/>
              <a:t>02/04/2024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68A5D-BE2E-45B9-A638-785D29242C97}" type="slidenum">
              <a:rPr lang="en-GB" smtClean="0"/>
              <a:pPr/>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09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135B3D-6573-44B7-B333-C11E4F51F097}" type="datetimeFigureOut">
              <a:rPr lang="en-GB" smtClean="0"/>
              <a:pPr/>
              <a:t>02/04/2024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68A5D-BE2E-45B9-A638-785D29242C97}" type="slidenum">
              <a:rPr lang="en-GB" smtClean="0"/>
              <a:pPr/>
              <a:t>‹#›</a:t>
            </a:fld>
            <a:endParaRPr lang="en-GB"/>
          </a:p>
        </p:txBody>
      </p:sp>
    </p:spTree>
    <p:extLst>
      <p:ext uri="{BB962C8B-B14F-4D97-AF65-F5344CB8AC3E}">
        <p14:creationId xmlns:p14="http://schemas.microsoft.com/office/powerpoint/2010/main" val="4073243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135B3D-6573-44B7-B333-C11E4F51F097}" type="datetimeFigureOut">
              <a:rPr lang="en-GB" smtClean="0"/>
              <a:pPr/>
              <a:t>02/04/2024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68A5D-BE2E-45B9-A638-785D29242C97}" type="slidenum">
              <a:rPr lang="en-GB" smtClean="0"/>
              <a:pPr/>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4348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135B3D-6573-44B7-B333-C11E4F51F097}" type="datetimeFigureOut">
              <a:rPr lang="en-GB" smtClean="0"/>
              <a:pPr/>
              <a:t>02/04/2024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968A5D-BE2E-45B9-A638-785D29242C97}" type="slidenum">
              <a:rPr lang="en-GB" smtClean="0"/>
              <a:pPr/>
              <a:t>‹#›</a:t>
            </a:fld>
            <a:endParaRPr lang="en-GB"/>
          </a:p>
        </p:txBody>
      </p:sp>
    </p:spTree>
    <p:extLst>
      <p:ext uri="{BB962C8B-B14F-4D97-AF65-F5344CB8AC3E}">
        <p14:creationId xmlns:p14="http://schemas.microsoft.com/office/powerpoint/2010/main" val="677750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135B3D-6573-44B7-B333-C11E4F51F097}" type="datetimeFigureOut">
              <a:rPr lang="en-GB" smtClean="0"/>
              <a:pPr/>
              <a:t>02/04/2024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968A5D-BE2E-45B9-A638-785D29242C97}" type="slidenum">
              <a:rPr lang="en-GB" smtClean="0"/>
              <a:pPr/>
              <a:t>‹#›</a:t>
            </a:fld>
            <a:endParaRPr lang="en-GB"/>
          </a:p>
        </p:txBody>
      </p:sp>
    </p:spTree>
    <p:extLst>
      <p:ext uri="{BB962C8B-B14F-4D97-AF65-F5344CB8AC3E}">
        <p14:creationId xmlns:p14="http://schemas.microsoft.com/office/powerpoint/2010/main" val="477532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135B3D-6573-44B7-B333-C11E4F51F097}" type="datetimeFigureOut">
              <a:rPr lang="en-GB" smtClean="0"/>
              <a:pPr/>
              <a:t>02/04/2024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968A5D-BE2E-45B9-A638-785D29242C97}" type="slidenum">
              <a:rPr lang="en-GB" smtClean="0"/>
              <a:pPr/>
              <a:t>‹#›</a:t>
            </a:fld>
            <a:endParaRPr lang="en-GB"/>
          </a:p>
        </p:txBody>
      </p:sp>
    </p:spTree>
    <p:extLst>
      <p:ext uri="{BB962C8B-B14F-4D97-AF65-F5344CB8AC3E}">
        <p14:creationId xmlns:p14="http://schemas.microsoft.com/office/powerpoint/2010/main" val="3090212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8135B3D-6573-44B7-B333-C11E4F51F097}" type="datetimeFigureOut">
              <a:rPr lang="en-GB" smtClean="0"/>
              <a:pPr/>
              <a:t>02/04/2024</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E8968A5D-BE2E-45B9-A638-785D29242C97}" type="slidenum">
              <a:rPr lang="en-GB" smtClean="0"/>
              <a:pPr/>
              <a:t>‹#›</a:t>
            </a:fld>
            <a:endParaRPr lang="en-GB"/>
          </a:p>
        </p:txBody>
      </p:sp>
    </p:spTree>
    <p:extLst>
      <p:ext uri="{BB962C8B-B14F-4D97-AF65-F5344CB8AC3E}">
        <p14:creationId xmlns:p14="http://schemas.microsoft.com/office/powerpoint/2010/main" val="1033621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8135B3D-6573-44B7-B333-C11E4F51F097}" type="datetimeFigureOut">
              <a:rPr lang="en-GB" smtClean="0"/>
              <a:pPr/>
              <a:t>02/04/2024</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solidFill>
                <a:srgbClr val="1F497D"/>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8968A5D-BE2E-45B9-A638-785D29242C97}" type="slidenum">
              <a:rPr lang="en-GB" smtClean="0">
                <a:solidFill>
                  <a:srgbClr val="1F497D"/>
                </a:solidFill>
              </a:rPr>
              <a:pPr/>
              <a:t>‹#›</a:t>
            </a:fld>
            <a:endParaRPr lang="en-GB">
              <a:solidFill>
                <a:srgbClr val="1F497D"/>
              </a:solidFill>
            </a:endParaRPr>
          </a:p>
        </p:txBody>
      </p:sp>
    </p:spTree>
    <p:extLst>
      <p:ext uri="{BB962C8B-B14F-4D97-AF65-F5344CB8AC3E}">
        <p14:creationId xmlns:p14="http://schemas.microsoft.com/office/powerpoint/2010/main" val="645272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8627D0-4083-4EF5-A4E3-0156B942C5C6}" type="datetimeFigureOut">
              <a:rPr lang="en-GB" smtClean="0"/>
              <a:t>02/04/2024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558300" y="5956137"/>
            <a:ext cx="1052508" cy="365125"/>
          </a:xfrm>
        </p:spPr>
        <p:txBody>
          <a:bodyPr/>
          <a:lstStyle/>
          <a:p>
            <a:fld id="{6D18F79E-5154-45AE-A1D3-ADD8E4D39CAB}" type="slidenum">
              <a:rPr lang="en-GB" smtClean="0"/>
              <a:t>‹#›</a:t>
            </a:fld>
            <a:endParaRPr lang="en-GB"/>
          </a:p>
        </p:txBody>
      </p:sp>
    </p:spTree>
    <p:extLst>
      <p:ext uri="{BB962C8B-B14F-4D97-AF65-F5344CB8AC3E}">
        <p14:creationId xmlns:p14="http://schemas.microsoft.com/office/powerpoint/2010/main" val="17149341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135B3D-6573-44B7-B333-C11E4F51F097}" type="datetimeFigureOut">
              <a:rPr lang="en-GB" smtClean="0"/>
              <a:pPr/>
              <a:t>02/04/2024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968A5D-BE2E-45B9-A638-785D29242C97}" type="slidenum">
              <a:rPr lang="en-GB" smtClean="0"/>
              <a:pPr/>
              <a:t>‹#›</a:t>
            </a:fld>
            <a:endParaRPr lang="en-GB"/>
          </a:p>
        </p:txBody>
      </p:sp>
    </p:spTree>
    <p:extLst>
      <p:ext uri="{BB962C8B-B14F-4D97-AF65-F5344CB8AC3E}">
        <p14:creationId xmlns:p14="http://schemas.microsoft.com/office/powerpoint/2010/main" val="9227093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135B3D-6573-44B7-B333-C11E4F51F097}" type="datetimeFigureOut">
              <a:rPr lang="en-GB" smtClean="0"/>
              <a:pPr/>
              <a:t>02/04/2024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68A5D-BE2E-45B9-A638-785D29242C97}" type="slidenum">
              <a:rPr lang="en-GB" smtClean="0"/>
              <a:pPr/>
              <a:t>‹#›</a:t>
            </a:fld>
            <a:endParaRPr lang="en-GB"/>
          </a:p>
        </p:txBody>
      </p:sp>
    </p:spTree>
    <p:extLst>
      <p:ext uri="{BB962C8B-B14F-4D97-AF65-F5344CB8AC3E}">
        <p14:creationId xmlns:p14="http://schemas.microsoft.com/office/powerpoint/2010/main" val="2922208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135B3D-6573-44B7-B333-C11E4F51F097}" type="datetimeFigureOut">
              <a:rPr lang="en-GB" smtClean="0"/>
              <a:pPr/>
              <a:t>02/04/2024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68A5D-BE2E-45B9-A638-785D29242C97}" type="slidenum">
              <a:rPr lang="en-GB" smtClean="0"/>
              <a:pPr/>
              <a:t>‹#›</a:t>
            </a:fld>
            <a:endParaRPr lang="en-GB"/>
          </a:p>
        </p:txBody>
      </p:sp>
    </p:spTree>
    <p:extLst>
      <p:ext uri="{BB962C8B-B14F-4D97-AF65-F5344CB8AC3E}">
        <p14:creationId xmlns:p14="http://schemas.microsoft.com/office/powerpoint/2010/main" val="1848431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308627D0-4083-4EF5-A4E3-0156B942C5C6}" type="datetimeFigureOut">
              <a:rPr lang="en-GB" smtClean="0"/>
              <a:t>02/04/2024</a:t>
            </a:fld>
            <a:endParaRPr lang="en-GB"/>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6D18F79E-5154-45AE-A1D3-ADD8E4D39CAB}" type="slidenum">
              <a:rPr lang="en-GB" smtClean="0"/>
              <a:t>‹#›</a:t>
            </a:fld>
            <a:endParaRPr lang="en-GB"/>
          </a:p>
        </p:txBody>
      </p:sp>
    </p:spTree>
    <p:extLst>
      <p:ext uri="{BB962C8B-B14F-4D97-AF65-F5344CB8AC3E}">
        <p14:creationId xmlns:p14="http://schemas.microsoft.com/office/powerpoint/2010/main" val="165313564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8627D0-4083-4EF5-A4E3-0156B942C5C6}" type="datetimeFigureOut">
              <a:rPr lang="en-GB" smtClean="0"/>
              <a:t>02/04/2024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18F79E-5154-45AE-A1D3-ADD8E4D39CAB}" type="slidenum">
              <a:rPr lang="en-GB" smtClean="0"/>
              <a:t>‹#›</a:t>
            </a:fld>
            <a:endParaRPr lang="en-GB"/>
          </a:p>
        </p:txBody>
      </p:sp>
    </p:spTree>
    <p:extLst>
      <p:ext uri="{BB962C8B-B14F-4D97-AF65-F5344CB8AC3E}">
        <p14:creationId xmlns:p14="http://schemas.microsoft.com/office/powerpoint/2010/main" val="880550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8627D0-4083-4EF5-A4E3-0156B942C5C6}" type="datetimeFigureOut">
              <a:rPr lang="en-GB" smtClean="0"/>
              <a:t>02/04/2024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D18F79E-5154-45AE-A1D3-ADD8E4D39CAB}" type="slidenum">
              <a:rPr lang="en-GB" smtClean="0"/>
              <a:t>‹#›</a:t>
            </a:fld>
            <a:endParaRPr lang="en-GB"/>
          </a:p>
        </p:txBody>
      </p:sp>
    </p:spTree>
    <p:extLst>
      <p:ext uri="{BB962C8B-B14F-4D97-AF65-F5344CB8AC3E}">
        <p14:creationId xmlns:p14="http://schemas.microsoft.com/office/powerpoint/2010/main" val="3021359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8627D0-4083-4EF5-A4E3-0156B942C5C6}" type="datetimeFigureOut">
              <a:rPr lang="en-GB" smtClean="0"/>
              <a:t>02/04/2024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D18F79E-5154-45AE-A1D3-ADD8E4D39CAB}" type="slidenum">
              <a:rPr lang="en-GB" smtClean="0"/>
              <a:t>‹#›</a:t>
            </a:fld>
            <a:endParaRPr lang="en-GB"/>
          </a:p>
        </p:txBody>
      </p:sp>
    </p:spTree>
    <p:extLst>
      <p:ext uri="{BB962C8B-B14F-4D97-AF65-F5344CB8AC3E}">
        <p14:creationId xmlns:p14="http://schemas.microsoft.com/office/powerpoint/2010/main" val="319477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8627D0-4083-4EF5-A4E3-0156B942C5C6}" type="datetimeFigureOut">
              <a:rPr lang="en-GB" smtClean="0"/>
              <a:t>02/04/2024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D18F79E-5154-45AE-A1D3-ADD8E4D39CAB}" type="slidenum">
              <a:rPr lang="en-GB" smtClean="0"/>
              <a:t>‹#›</a:t>
            </a:fld>
            <a:endParaRPr lang="en-GB"/>
          </a:p>
        </p:txBody>
      </p:sp>
    </p:spTree>
    <p:extLst>
      <p:ext uri="{BB962C8B-B14F-4D97-AF65-F5344CB8AC3E}">
        <p14:creationId xmlns:p14="http://schemas.microsoft.com/office/powerpoint/2010/main" val="208361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308627D0-4083-4EF5-A4E3-0156B942C5C6}" type="datetimeFigureOut">
              <a:rPr lang="en-GB" smtClean="0"/>
              <a:t>02/04/2024</a:t>
            </a:fld>
            <a:endParaRPr lang="en-GB"/>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6D18F79E-5154-45AE-A1D3-ADD8E4D39CAB}" type="slidenum">
              <a:rPr lang="en-GB" smtClean="0"/>
              <a:t>‹#›</a:t>
            </a:fld>
            <a:endParaRPr lang="en-GB"/>
          </a:p>
        </p:txBody>
      </p:sp>
    </p:spTree>
    <p:extLst>
      <p:ext uri="{BB962C8B-B14F-4D97-AF65-F5344CB8AC3E}">
        <p14:creationId xmlns:p14="http://schemas.microsoft.com/office/powerpoint/2010/main" val="2887472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8627D0-4083-4EF5-A4E3-0156B942C5C6}" type="datetimeFigureOut">
              <a:rPr lang="en-GB" smtClean="0"/>
              <a:t>02/04/2024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18F79E-5154-45AE-A1D3-ADD8E4D39CAB}" type="slidenum">
              <a:rPr lang="en-GB" smtClean="0"/>
              <a:t>‹#›</a:t>
            </a:fld>
            <a:endParaRPr lang="en-GB"/>
          </a:p>
        </p:txBody>
      </p:sp>
    </p:spTree>
    <p:extLst>
      <p:ext uri="{BB962C8B-B14F-4D97-AF65-F5344CB8AC3E}">
        <p14:creationId xmlns:p14="http://schemas.microsoft.com/office/powerpoint/2010/main" val="2881012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308627D0-4083-4EF5-A4E3-0156B942C5C6}" type="datetimeFigureOut">
              <a:rPr lang="en-GB" smtClean="0"/>
              <a:t>02/04/2024</a:t>
            </a:fld>
            <a:endParaRPr lang="en-GB"/>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GB"/>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6D18F79E-5154-45AE-A1D3-ADD8E4D39CAB}" type="slidenum">
              <a:rPr lang="en-GB" smtClean="0"/>
              <a:t>‹#›</a:t>
            </a:fld>
            <a:endParaRPr lang="en-GB"/>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82245075"/>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8135B3D-6573-44B7-B333-C11E4F51F097}" type="datetimeFigureOut">
              <a:rPr lang="en-GB" smtClean="0"/>
              <a:pPr/>
              <a:t>02/04/2024</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8968A5D-BE2E-45B9-A638-785D29242C97}" type="slidenum">
              <a:rPr lang="en-GB" smtClean="0"/>
              <a:pPr/>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0916541"/>
      </p:ext>
    </p:extLst>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262" y="4083734"/>
            <a:ext cx="11113477" cy="1274396"/>
          </a:xfrm>
        </p:spPr>
        <p:txBody>
          <a:bodyPr>
            <a:noAutofit/>
          </a:bodyPr>
          <a:lstStyle/>
          <a:p>
            <a:pPr algn="l"/>
            <a:r>
              <a:rPr lang="en-GB" sz="6600" b="1" cap="none" dirty="0">
                <a:solidFill>
                  <a:schemeClr val="bg2"/>
                </a:solidFill>
              </a:rPr>
              <a:t>Differential WBC count </a:t>
            </a:r>
          </a:p>
        </p:txBody>
      </p:sp>
    </p:spTree>
    <p:extLst>
      <p:ext uri="{BB962C8B-B14F-4D97-AF65-F5344CB8AC3E}">
        <p14:creationId xmlns:p14="http://schemas.microsoft.com/office/powerpoint/2010/main" val="1321910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1498" y="520505"/>
            <a:ext cx="11256889" cy="1015663"/>
          </a:xfrm>
          <a:prstGeom prst="rect">
            <a:avLst/>
          </a:prstGeom>
          <a:noFill/>
        </p:spPr>
        <p:txBody>
          <a:bodyPr wrap="square" rtlCol="0">
            <a:spAutoFit/>
          </a:bodyPr>
          <a:lstStyle/>
          <a:p>
            <a:r>
              <a:rPr lang="en-GB" sz="6000" b="1" dirty="0">
                <a:solidFill>
                  <a:schemeClr val="bg1"/>
                </a:solidFill>
                <a:latin typeface="Times New Roman" panose="02020603050405020304" pitchFamily="18" charset="0"/>
                <a:cs typeface="Times New Roman" panose="02020603050405020304" pitchFamily="18" charset="0"/>
              </a:rPr>
              <a:t>Apparatus and materials </a:t>
            </a:r>
          </a:p>
        </p:txBody>
      </p:sp>
      <p:sp>
        <p:nvSpPr>
          <p:cNvPr id="7" name="TextBox 6"/>
          <p:cNvSpPr txBox="1"/>
          <p:nvPr/>
        </p:nvSpPr>
        <p:spPr>
          <a:xfrm>
            <a:off x="436098" y="1983545"/>
            <a:ext cx="11282290" cy="4688784"/>
          </a:xfrm>
          <a:prstGeom prst="rect">
            <a:avLst/>
          </a:prstGeom>
          <a:noFill/>
        </p:spPr>
        <p:txBody>
          <a:bodyPr wrap="square" rtlCol="0">
            <a:spAutoFit/>
          </a:bodyPr>
          <a:lstStyle/>
          <a:p>
            <a:pPr marL="457200" indent="-457200" algn="just">
              <a:lnSpc>
                <a:spcPct val="200000"/>
              </a:lnSpc>
              <a:buFont typeface="+mj-lt"/>
              <a:buAutoNum type="arabicPeriod"/>
            </a:pPr>
            <a:r>
              <a:rPr lang="en-GB" sz="2400" dirty="0">
                <a:solidFill>
                  <a:srgbClr val="000000"/>
                </a:solidFill>
                <a:latin typeface="Times New Roman" panose="02020603050405020304" pitchFamily="18" charset="0"/>
                <a:cs typeface="Times New Roman" panose="02020603050405020304" pitchFamily="18" charset="0"/>
              </a:rPr>
              <a:t> Microscope</a:t>
            </a:r>
          </a:p>
          <a:p>
            <a:pPr marL="457200" indent="-457200" algn="just">
              <a:lnSpc>
                <a:spcPct val="200000"/>
              </a:lnSpc>
              <a:buFont typeface="+mj-lt"/>
              <a:buAutoNum type="arabicPeriod"/>
            </a:pPr>
            <a:r>
              <a:rPr lang="en-GB" sz="2400" dirty="0">
                <a:solidFill>
                  <a:srgbClr val="000000"/>
                </a:solidFill>
                <a:latin typeface="Times New Roman" panose="02020603050405020304" pitchFamily="18" charset="0"/>
                <a:cs typeface="Times New Roman" panose="02020603050405020304" pitchFamily="18" charset="0"/>
              </a:rPr>
              <a:t>Clean glass slides, sterile lancet, cotton , and 70% alcohol</a:t>
            </a:r>
          </a:p>
          <a:p>
            <a:pPr marL="457200" indent="-457200" algn="just">
              <a:lnSpc>
                <a:spcPct val="200000"/>
              </a:lnSpc>
              <a:buFont typeface="+mj-lt"/>
              <a:buAutoNum type="arabicPeriod"/>
            </a:pPr>
            <a:r>
              <a:rPr lang="en-GB" sz="2400" dirty="0">
                <a:solidFill>
                  <a:srgbClr val="000000"/>
                </a:solidFill>
                <a:latin typeface="Times New Roman" panose="02020603050405020304" pitchFamily="18" charset="0"/>
                <a:cs typeface="Times New Roman" panose="02020603050405020304" pitchFamily="18" charset="0"/>
              </a:rPr>
              <a:t>A drop bottle containing Leishman’s stain</a:t>
            </a:r>
          </a:p>
          <a:p>
            <a:pPr marL="457200" indent="-457200" algn="just">
              <a:lnSpc>
                <a:spcPct val="200000"/>
              </a:lnSpc>
              <a:buFont typeface="+mj-lt"/>
              <a:buAutoNum type="arabicPeriod"/>
            </a:pPr>
            <a:r>
              <a:rPr lang="en-GB" sz="2400" dirty="0">
                <a:solidFill>
                  <a:srgbClr val="000000"/>
                </a:solidFill>
                <a:latin typeface="Times New Roman" panose="02020603050405020304" pitchFamily="18" charset="0"/>
                <a:cs typeface="Times New Roman" panose="02020603050405020304" pitchFamily="18" charset="0"/>
              </a:rPr>
              <a:t>A wash bottle of distilled water</a:t>
            </a:r>
          </a:p>
          <a:p>
            <a:pPr marL="457200" indent="-457200" algn="just">
              <a:lnSpc>
                <a:spcPct val="200000"/>
              </a:lnSpc>
              <a:buFont typeface="+mj-lt"/>
              <a:buAutoNum type="arabicPeriod"/>
            </a:pPr>
            <a:r>
              <a:rPr lang="en-US" sz="2400" dirty="0">
                <a:latin typeface="Times New Roman"/>
                <a:ea typeface="Calibri"/>
                <a:cs typeface="Arial"/>
              </a:rPr>
              <a:t>Giemsa stain or </a:t>
            </a:r>
            <a:r>
              <a:rPr lang="en-US" sz="2400" dirty="0" err="1">
                <a:latin typeface="Times New Roman"/>
                <a:ea typeface="Calibri"/>
                <a:cs typeface="Arial"/>
              </a:rPr>
              <a:t>Leishmans</a:t>
            </a:r>
            <a:r>
              <a:rPr lang="en-US" sz="2400" dirty="0">
                <a:latin typeface="Times New Roman"/>
                <a:ea typeface="Calibri"/>
                <a:cs typeface="Arial"/>
              </a:rPr>
              <a:t> stain.</a:t>
            </a:r>
          </a:p>
          <a:p>
            <a:pPr marL="457200" indent="-457200" algn="just">
              <a:lnSpc>
                <a:spcPct val="300000"/>
              </a:lnSpc>
              <a:buFont typeface="+mj-lt"/>
              <a:buAutoNum type="arabicPeriod"/>
            </a:pPr>
            <a:endParaRPr lang="en-GB"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2060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1498" y="520505"/>
            <a:ext cx="11256889" cy="1015663"/>
          </a:xfrm>
          <a:prstGeom prst="rect">
            <a:avLst/>
          </a:prstGeom>
          <a:noFill/>
        </p:spPr>
        <p:txBody>
          <a:bodyPr wrap="square" rtlCol="0">
            <a:spAutoFit/>
          </a:bodyPr>
          <a:lstStyle/>
          <a:p>
            <a:r>
              <a:rPr lang="en-GB" sz="6000" b="1" dirty="0">
                <a:solidFill>
                  <a:schemeClr val="bg1"/>
                </a:solidFill>
                <a:latin typeface="Times New Roman" panose="02020603050405020304" pitchFamily="18" charset="0"/>
                <a:cs typeface="Times New Roman" panose="02020603050405020304" pitchFamily="18" charset="0"/>
              </a:rPr>
              <a:t>Apparatus and materials </a:t>
            </a:r>
          </a:p>
        </p:txBody>
      </p:sp>
      <p:sp>
        <p:nvSpPr>
          <p:cNvPr id="7" name="TextBox 6"/>
          <p:cNvSpPr txBox="1"/>
          <p:nvPr/>
        </p:nvSpPr>
        <p:spPr>
          <a:xfrm>
            <a:off x="436098" y="1983545"/>
            <a:ext cx="11282290" cy="5047536"/>
          </a:xfrm>
          <a:prstGeom prst="rect">
            <a:avLst/>
          </a:prstGeom>
          <a:noFill/>
        </p:spPr>
        <p:txBody>
          <a:bodyPr wrap="square" rtlCol="0">
            <a:spAutoFit/>
          </a:bodyPr>
          <a:lstStyle/>
          <a:p>
            <a:pPr marL="457200" indent="-457200" algn="just">
              <a:lnSpc>
                <a:spcPct val="200000"/>
              </a:lnSpc>
              <a:buClr>
                <a:schemeClr val="accent2"/>
              </a:buClr>
              <a:buFont typeface="Wingdings" panose="05000000000000000000" pitchFamily="2" charset="2"/>
              <a:buChar char="q"/>
            </a:pPr>
            <a:r>
              <a:rPr lang="en-GB" sz="2800" b="1" dirty="0">
                <a:solidFill>
                  <a:srgbClr val="000000"/>
                </a:solidFill>
                <a:latin typeface="Times New Roman" panose="02020603050405020304" pitchFamily="18" charset="0"/>
                <a:cs typeface="Times New Roman" panose="02020603050405020304" pitchFamily="18" charset="0"/>
              </a:rPr>
              <a:t>Leishman’s stain</a:t>
            </a:r>
            <a:endParaRPr lang="en-GB" sz="2800" dirty="0">
              <a:solidFill>
                <a:srgbClr val="000000"/>
              </a:solidFill>
              <a:latin typeface="Times New Roman" panose="02020603050405020304" pitchFamily="18" charset="0"/>
              <a:cs typeface="Times New Roman" panose="02020603050405020304" pitchFamily="18" charset="0"/>
            </a:endParaRPr>
          </a:p>
          <a:p>
            <a:pPr marL="342900" indent="-342900" algn="just">
              <a:lnSpc>
                <a:spcPct val="200000"/>
              </a:lnSpc>
              <a:buFont typeface="Arial" panose="020B0604020202020204" pitchFamily="34" charset="0"/>
              <a:buChar char="•"/>
            </a:pPr>
            <a:r>
              <a:rPr lang="en-GB" sz="2400" dirty="0">
                <a:solidFill>
                  <a:srgbClr val="000000"/>
                </a:solidFill>
                <a:latin typeface="Times New Roman" panose="02020603050405020304" pitchFamily="18" charset="0"/>
                <a:cs typeface="Times New Roman" panose="02020603050405020304" pitchFamily="18" charset="0"/>
              </a:rPr>
              <a:t>It contains a compound dye ’’</a:t>
            </a:r>
            <a:r>
              <a:rPr lang="en-GB" sz="2400" dirty="0" err="1">
                <a:solidFill>
                  <a:srgbClr val="000000"/>
                </a:solidFill>
                <a:latin typeface="Times New Roman" panose="02020603050405020304" pitchFamily="18" charset="0"/>
                <a:cs typeface="Times New Roman" panose="02020603050405020304" pitchFamily="18" charset="0"/>
              </a:rPr>
              <a:t>eosinate</a:t>
            </a:r>
            <a:r>
              <a:rPr lang="en-GB" sz="2400" dirty="0">
                <a:solidFill>
                  <a:srgbClr val="000000"/>
                </a:solidFill>
                <a:latin typeface="Times New Roman" panose="02020603050405020304" pitchFamily="18" charset="0"/>
                <a:cs typeface="Times New Roman" panose="02020603050405020304" pitchFamily="18" charset="0"/>
              </a:rPr>
              <a:t> of methylene-blue’’ dissolved in acetone-free methyl alcohol. </a:t>
            </a:r>
          </a:p>
          <a:p>
            <a:pPr marL="914400" lvl="1" indent="-457200" algn="just">
              <a:lnSpc>
                <a:spcPct val="250000"/>
              </a:lnSpc>
              <a:buFont typeface="+mj-lt"/>
              <a:buAutoNum type="arabicPeriod"/>
            </a:pPr>
            <a:r>
              <a:rPr lang="en-GB" sz="2400" b="1" dirty="0">
                <a:solidFill>
                  <a:srgbClr val="000000"/>
                </a:solidFill>
                <a:latin typeface="Times New Roman" panose="02020603050405020304" pitchFamily="18" charset="0"/>
                <a:cs typeface="Times New Roman" panose="02020603050405020304" pitchFamily="18" charset="0"/>
              </a:rPr>
              <a:t>Eosin;</a:t>
            </a:r>
            <a:r>
              <a:rPr lang="en-GB" sz="2000" dirty="0">
                <a:solidFill>
                  <a:srgbClr val="000000"/>
                </a:solidFill>
                <a:latin typeface="Times New Roman" panose="02020603050405020304" pitchFamily="18" charset="0"/>
                <a:cs typeface="Times New Roman" panose="02020603050405020304" pitchFamily="18" charset="0"/>
              </a:rPr>
              <a:t> It is an acidic dye and stains basic granules in the cytoplasm a </a:t>
            </a:r>
            <a:r>
              <a:rPr lang="en-GB" sz="2000" dirty="0">
                <a:solidFill>
                  <a:srgbClr val="FF0000"/>
                </a:solidFill>
                <a:latin typeface="Times New Roman" panose="02020603050405020304" pitchFamily="18" charset="0"/>
                <a:cs typeface="Times New Roman" panose="02020603050405020304" pitchFamily="18" charset="0"/>
              </a:rPr>
              <a:t>red </a:t>
            </a:r>
            <a:r>
              <a:rPr lang="en-GB" sz="2000" dirty="0" err="1">
                <a:solidFill>
                  <a:srgbClr val="FF0000"/>
                </a:solidFill>
                <a:latin typeface="Times New Roman" panose="02020603050405020304" pitchFamily="18" charset="0"/>
                <a:cs typeface="Times New Roman" panose="02020603050405020304" pitchFamily="18" charset="0"/>
              </a:rPr>
              <a:t>color</a:t>
            </a:r>
            <a:r>
              <a:rPr lang="en-GB" sz="2000" dirty="0">
                <a:solidFill>
                  <a:srgbClr val="FF0000"/>
                </a:solidFill>
                <a:latin typeface="Times New Roman" panose="02020603050405020304" pitchFamily="18" charset="0"/>
                <a:cs typeface="Times New Roman" panose="02020603050405020304" pitchFamily="18" charset="0"/>
              </a:rPr>
              <a:t> </a:t>
            </a:r>
            <a:r>
              <a:rPr lang="en-GB" sz="2000" dirty="0">
                <a:solidFill>
                  <a:srgbClr val="000000"/>
                </a:solidFill>
                <a:latin typeface="Times New Roman" panose="02020603050405020304" pitchFamily="18" charset="0"/>
                <a:cs typeface="Times New Roman" panose="02020603050405020304" pitchFamily="18" charset="0"/>
              </a:rPr>
              <a:t>(eosinophil).	</a:t>
            </a:r>
          </a:p>
          <a:p>
            <a:pPr marL="914400" lvl="1" indent="-457200" algn="just">
              <a:lnSpc>
                <a:spcPct val="250000"/>
              </a:lnSpc>
              <a:buFont typeface="+mj-lt"/>
              <a:buAutoNum type="arabicPeriod"/>
            </a:pPr>
            <a:r>
              <a:rPr lang="en-GB" sz="2400" b="1" dirty="0">
                <a:solidFill>
                  <a:srgbClr val="000000"/>
                </a:solidFill>
                <a:latin typeface="Times New Roman" panose="02020603050405020304" pitchFamily="18" charset="0"/>
                <a:cs typeface="Times New Roman" panose="02020603050405020304" pitchFamily="18" charset="0"/>
              </a:rPr>
              <a:t>Methylene-blue;</a:t>
            </a:r>
            <a:r>
              <a:rPr lang="en-GB" sz="2000" dirty="0">
                <a:solidFill>
                  <a:srgbClr val="000000"/>
                </a:solidFill>
                <a:latin typeface="Times New Roman" panose="02020603050405020304" pitchFamily="18" charset="0"/>
                <a:cs typeface="Times New Roman" panose="02020603050405020304" pitchFamily="18" charset="0"/>
              </a:rPr>
              <a:t> It is a basic dye and stains acidic granules in the cytoplasm a </a:t>
            </a:r>
            <a:r>
              <a:rPr lang="en-GB" sz="2000" dirty="0">
                <a:solidFill>
                  <a:srgbClr val="0070C0"/>
                </a:solidFill>
                <a:latin typeface="Times New Roman" panose="02020603050405020304" pitchFamily="18" charset="0"/>
                <a:cs typeface="Times New Roman" panose="02020603050405020304" pitchFamily="18" charset="0"/>
              </a:rPr>
              <a:t>blue-violet. </a:t>
            </a:r>
            <a:r>
              <a:rPr lang="en-GB" sz="2000" dirty="0" err="1">
                <a:solidFill>
                  <a:srgbClr val="0070C0"/>
                </a:solidFill>
                <a:latin typeface="Times New Roman" panose="02020603050405020304" pitchFamily="18" charset="0"/>
                <a:cs typeface="Times New Roman" panose="02020603050405020304" pitchFamily="18" charset="0"/>
              </a:rPr>
              <a:t>Color</a:t>
            </a:r>
            <a:r>
              <a:rPr lang="en-GB" sz="2000" dirty="0">
                <a:solidFill>
                  <a:srgbClr val="000000"/>
                </a:solidFill>
                <a:latin typeface="Times New Roman" panose="02020603050405020304" pitchFamily="18" charset="0"/>
                <a:cs typeface="Times New Roman" panose="02020603050405020304" pitchFamily="18" charset="0"/>
              </a:rPr>
              <a:t> (basophil). </a:t>
            </a:r>
          </a:p>
        </p:txBody>
      </p:sp>
    </p:spTree>
    <p:extLst>
      <p:ext uri="{BB962C8B-B14F-4D97-AF65-F5344CB8AC3E}">
        <p14:creationId xmlns:p14="http://schemas.microsoft.com/office/powerpoint/2010/main" val="1745350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1498" y="520505"/>
            <a:ext cx="11256889" cy="1015663"/>
          </a:xfrm>
          <a:prstGeom prst="rect">
            <a:avLst/>
          </a:prstGeom>
          <a:noFill/>
        </p:spPr>
        <p:txBody>
          <a:bodyPr wrap="square" rtlCol="0">
            <a:spAutoFit/>
          </a:bodyPr>
          <a:lstStyle/>
          <a:p>
            <a:r>
              <a:rPr lang="en-GB" sz="6000" b="1" dirty="0">
                <a:solidFill>
                  <a:schemeClr val="bg1"/>
                </a:solidFill>
                <a:latin typeface="Times New Roman" panose="02020603050405020304" pitchFamily="18" charset="0"/>
                <a:cs typeface="Times New Roman" panose="02020603050405020304" pitchFamily="18" charset="0"/>
              </a:rPr>
              <a:t>Blood smear </a:t>
            </a:r>
          </a:p>
        </p:txBody>
      </p:sp>
      <p:sp>
        <p:nvSpPr>
          <p:cNvPr id="7" name="TextBox 6"/>
          <p:cNvSpPr txBox="1"/>
          <p:nvPr/>
        </p:nvSpPr>
        <p:spPr>
          <a:xfrm>
            <a:off x="436098" y="1983545"/>
            <a:ext cx="11282290" cy="4280531"/>
          </a:xfrm>
          <a:prstGeom prst="rect">
            <a:avLst/>
          </a:prstGeom>
          <a:noFill/>
        </p:spPr>
        <p:txBody>
          <a:bodyPr wrap="square" rtlCol="0">
            <a:spAutoFit/>
          </a:bodyPr>
          <a:lstStyle/>
          <a:p>
            <a:pPr marL="457200" marR="0" lvl="0" indent="-457200" algn="just" defTabSz="914339" rtl="0" eaLnBrk="1" fontAlgn="auto" latinLnBrk="0" hangingPunct="1">
              <a:lnSpc>
                <a:spcPct val="200000"/>
              </a:lnSpc>
              <a:spcBef>
                <a:spcPts val="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prstClr val="black"/>
                </a:solidFill>
                <a:effectLst/>
                <a:uLnTx/>
                <a:uFillTx/>
                <a:latin typeface="Constantia"/>
                <a:ea typeface="+mn-ea"/>
                <a:cs typeface="+mn-cs"/>
              </a:rPr>
              <a:t>blood smear is one of the most frequently requested tests in the hematology laboratory.</a:t>
            </a:r>
          </a:p>
          <a:p>
            <a:pPr marL="0" marR="0" lvl="0" indent="0" algn="just" defTabSz="914339" rtl="0" eaLnBrk="1" fontAlgn="auto" latinLnBrk="0" hangingPunct="1">
              <a:lnSpc>
                <a:spcPct val="2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onstantia"/>
              <a:ea typeface="+mn-ea"/>
              <a:cs typeface="+mn-cs"/>
            </a:endParaRPr>
          </a:p>
          <a:p>
            <a:pPr marL="457200" marR="0" lvl="0" indent="-457200" algn="just" defTabSz="914339" rtl="0" eaLnBrk="1" fontAlgn="auto" latinLnBrk="0" hangingPunct="1">
              <a:lnSpc>
                <a:spcPct val="200000"/>
              </a:lnSpc>
              <a:spcBef>
                <a:spcPts val="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prstClr val="black"/>
                </a:solidFill>
                <a:effectLst/>
                <a:uLnTx/>
                <a:uFillTx/>
                <a:latin typeface="Constantia"/>
                <a:ea typeface="+mn-ea"/>
                <a:cs typeface="+mn-cs"/>
              </a:rPr>
              <a:t> Blood smear must be prepared correctly and examined in such a way as to provide the physician with an accurate interpretation</a:t>
            </a:r>
            <a:r>
              <a:rPr kumimoji="0" lang="en-US" sz="1800" b="0" i="0" u="none" strike="noStrike" kern="1200" cap="none" spc="0" normalizeH="0" baseline="0" noProof="0" dirty="0">
                <a:ln>
                  <a:noFill/>
                </a:ln>
                <a:solidFill>
                  <a:prstClr val="black"/>
                </a:solidFill>
                <a:effectLst/>
                <a:uLnTx/>
                <a:uFillTx/>
                <a:latin typeface="Constantia"/>
                <a:ea typeface="+mn-ea"/>
                <a:cs typeface="+mn-cs"/>
              </a:rPr>
              <a:t>.</a:t>
            </a:r>
          </a:p>
        </p:txBody>
      </p:sp>
    </p:spTree>
    <p:extLst>
      <p:ext uri="{BB962C8B-B14F-4D97-AF65-F5344CB8AC3E}">
        <p14:creationId xmlns:p14="http://schemas.microsoft.com/office/powerpoint/2010/main" val="1853103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07435" y="1776022"/>
            <a:ext cx="11282290" cy="4359399"/>
          </a:xfrm>
          <a:prstGeom prst="rect">
            <a:avLst/>
          </a:prstGeom>
          <a:noFill/>
        </p:spPr>
        <p:txBody>
          <a:bodyPr wrap="square" rtlCol="0">
            <a:spAutoFit/>
          </a:bodyPr>
          <a:lstStyle/>
          <a:p>
            <a:pPr marL="457200" indent="-457200" algn="just">
              <a:lnSpc>
                <a:spcPct val="250000"/>
              </a:lnSpc>
              <a:buFont typeface="+mj-lt"/>
              <a:buAutoNum type="arabicPeriod"/>
            </a:pPr>
            <a:r>
              <a:rPr lang="en-GB" sz="2800" dirty="0">
                <a:solidFill>
                  <a:srgbClr val="000000"/>
                </a:solidFill>
                <a:latin typeface="Times New Roman" panose="02020603050405020304" pitchFamily="18" charset="0"/>
                <a:cs typeface="Times New Roman" panose="02020603050405020304" pitchFamily="18" charset="0"/>
              </a:rPr>
              <a:t>Place 2 slides on a white sheet of paper on your work-table. </a:t>
            </a:r>
          </a:p>
          <a:p>
            <a:pPr marL="342900" lvl="0" indent="-342900" algn="just">
              <a:lnSpc>
                <a:spcPct val="115000"/>
              </a:lnSpc>
              <a:spcAft>
                <a:spcPts val="1000"/>
              </a:spcAft>
              <a:buFont typeface="+mj-lt"/>
              <a:buAutoNum type="arabicPeriod"/>
            </a:pPr>
            <a:r>
              <a:rPr lang="en-US" sz="2800" dirty="0">
                <a:solidFill>
                  <a:schemeClr val="tx2"/>
                </a:solidFill>
                <a:latin typeface="Times New Roman"/>
                <a:ea typeface="Calibri"/>
                <a:cs typeface="Arial"/>
              </a:rPr>
              <a:t>Place a drop of blood from the finger about 2 mm in diameter in the central line of a slide about 1-2 cm from one end.</a:t>
            </a:r>
            <a:endParaRPr lang="en-GB" sz="2800" dirty="0">
              <a:solidFill>
                <a:schemeClr val="tx2"/>
              </a:solidFill>
              <a:latin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a:pPr>
            <a:r>
              <a:rPr lang="en-US" sz="2800" dirty="0">
                <a:solidFill>
                  <a:schemeClr val="tx2"/>
                </a:solidFill>
                <a:latin typeface="Times New Roman"/>
                <a:ea typeface="Calibri"/>
                <a:cs typeface="Arial"/>
              </a:rPr>
              <a:t>The spreader is placed at angle of 45 degrees to the slide and then moved back to make contact with the drop.</a:t>
            </a:r>
          </a:p>
          <a:p>
            <a:pPr marL="342900" lvl="0" indent="-342900" algn="just">
              <a:lnSpc>
                <a:spcPct val="115000"/>
              </a:lnSpc>
              <a:spcAft>
                <a:spcPts val="1000"/>
              </a:spcAft>
              <a:buFont typeface="+mj-lt"/>
              <a:buAutoNum type="arabicPeriod"/>
            </a:pPr>
            <a:r>
              <a:rPr lang="en-US" sz="2800" dirty="0">
                <a:solidFill>
                  <a:prstClr val="black"/>
                </a:solidFill>
                <a:latin typeface="Times New Roman"/>
                <a:ea typeface="Calibri"/>
                <a:cs typeface="Arial"/>
              </a:rPr>
              <a:t>The drop should spread out quickly along the line of contact of the spreader with the slide.</a:t>
            </a:r>
          </a:p>
        </p:txBody>
      </p:sp>
      <p:sp>
        <p:nvSpPr>
          <p:cNvPr id="5" name="TextBox 4"/>
          <p:cNvSpPr txBox="1"/>
          <p:nvPr/>
        </p:nvSpPr>
        <p:spPr>
          <a:xfrm>
            <a:off x="461498" y="520505"/>
            <a:ext cx="11256889" cy="1015663"/>
          </a:xfrm>
          <a:prstGeom prst="rect">
            <a:avLst/>
          </a:prstGeom>
          <a:noFill/>
        </p:spPr>
        <p:txBody>
          <a:bodyPr wrap="square" rtlCol="0">
            <a:spAutoFit/>
          </a:bodyPr>
          <a:lstStyle/>
          <a:p>
            <a:r>
              <a:rPr lang="en-GB" sz="6000" b="1" dirty="0">
                <a:solidFill>
                  <a:schemeClr val="bg1"/>
                </a:solidFill>
                <a:latin typeface="Times New Roman" panose="02020603050405020304" pitchFamily="18" charset="0"/>
                <a:cs typeface="Times New Roman" panose="02020603050405020304" pitchFamily="18" charset="0"/>
              </a:rPr>
              <a:t>Preparing the blood films</a:t>
            </a:r>
          </a:p>
        </p:txBody>
      </p:sp>
    </p:spTree>
    <p:extLst>
      <p:ext uri="{BB962C8B-B14F-4D97-AF65-F5344CB8AC3E}">
        <p14:creationId xmlns:p14="http://schemas.microsoft.com/office/powerpoint/2010/main" val="2734656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07435" y="1776022"/>
            <a:ext cx="11282290" cy="5409943"/>
          </a:xfrm>
          <a:prstGeom prst="rect">
            <a:avLst/>
          </a:prstGeom>
          <a:noFill/>
        </p:spPr>
        <p:txBody>
          <a:bodyPr wrap="square" rtlCol="0">
            <a:spAutoFit/>
          </a:bodyPr>
          <a:lstStyle/>
          <a:p>
            <a:pPr marL="514350" lvl="0" indent="-514350" algn="just">
              <a:lnSpc>
                <a:spcPct val="115000"/>
              </a:lnSpc>
              <a:spcAft>
                <a:spcPts val="1000"/>
              </a:spcAft>
              <a:buAutoNum type="arabicPeriod" startAt="5"/>
            </a:pPr>
            <a:r>
              <a:rPr lang="en-US" sz="2800" dirty="0">
                <a:solidFill>
                  <a:prstClr val="black"/>
                </a:solidFill>
                <a:latin typeface="Times New Roman"/>
                <a:ea typeface="Calibri"/>
                <a:cs typeface="Arial"/>
              </a:rPr>
              <a:t>The drop should be of such size that the film is 3-4 cm in length.</a:t>
            </a:r>
            <a:endParaRPr lang="en-GB" sz="2800" dirty="0">
              <a:solidFill>
                <a:srgbClr val="000000"/>
              </a:solidFill>
              <a:latin typeface="Times New Roman" panose="02020603050405020304" pitchFamily="18" charset="0"/>
              <a:ea typeface="Calibri"/>
              <a:cs typeface="Times New Roman" panose="02020603050405020304" pitchFamily="18" charset="0"/>
            </a:endParaRPr>
          </a:p>
          <a:p>
            <a:pPr marL="514350" lvl="0" indent="-514350" algn="just">
              <a:lnSpc>
                <a:spcPct val="115000"/>
              </a:lnSpc>
              <a:spcAft>
                <a:spcPts val="1000"/>
              </a:spcAft>
              <a:buAutoNum type="arabicPeriod" startAt="5"/>
            </a:pPr>
            <a:r>
              <a:rPr lang="en-US" sz="2800" dirty="0">
                <a:solidFill>
                  <a:prstClr val="black"/>
                </a:solidFill>
                <a:latin typeface="Times New Roman"/>
                <a:ea typeface="Calibri"/>
                <a:cs typeface="Arial"/>
              </a:rPr>
              <a:t>The film should be dried rapidly. A good blood film preparation will be thick at the drop end and thin film at the opposite end.</a:t>
            </a:r>
          </a:p>
          <a:p>
            <a:pPr marL="514350" lvl="0" indent="-514350" algn="just">
              <a:lnSpc>
                <a:spcPct val="115000"/>
              </a:lnSpc>
              <a:spcAft>
                <a:spcPts val="1000"/>
              </a:spcAft>
              <a:buAutoNum type="arabicPeriod" startAt="5"/>
            </a:pPr>
            <a:r>
              <a:rPr lang="en-US" sz="2800" dirty="0">
                <a:solidFill>
                  <a:prstClr val="black"/>
                </a:solidFill>
                <a:latin typeface="Times New Roman"/>
                <a:ea typeface="Calibri"/>
                <a:cs typeface="Arial"/>
              </a:rPr>
              <a:t>The thickness of the spread when pulling the smear is determined by the:</a:t>
            </a:r>
          </a:p>
          <a:p>
            <a:pPr marL="514350" lvl="0" indent="-514350" algn="just">
              <a:lnSpc>
                <a:spcPct val="115000"/>
              </a:lnSpc>
              <a:spcAft>
                <a:spcPts val="1000"/>
              </a:spcAft>
              <a:buAutoNum type="arabicPeriod" startAt="5"/>
            </a:pPr>
            <a:endParaRPr lang="en-US" sz="2800" dirty="0">
              <a:solidFill>
                <a:prstClr val="black"/>
              </a:solidFill>
              <a:latin typeface="Times New Roman"/>
              <a:ea typeface="Calibri"/>
              <a:cs typeface="Arial"/>
            </a:endParaRPr>
          </a:p>
          <a:p>
            <a:pPr lvl="0" algn="just">
              <a:lnSpc>
                <a:spcPct val="115000"/>
              </a:lnSpc>
              <a:spcAft>
                <a:spcPts val="1000"/>
              </a:spcAft>
            </a:pPr>
            <a:r>
              <a:rPr lang="en-US" sz="2800" dirty="0">
                <a:solidFill>
                  <a:srgbClr val="FF4343"/>
                </a:solidFill>
                <a:latin typeface="Times New Roman"/>
                <a:ea typeface="Calibri"/>
                <a:cs typeface="Arial"/>
              </a:rPr>
              <a:t>      </a:t>
            </a:r>
            <a:r>
              <a:rPr lang="en-US" sz="2800" dirty="0">
                <a:solidFill>
                  <a:schemeClr val="accent2">
                    <a:lumMod val="75000"/>
                  </a:schemeClr>
                </a:solidFill>
                <a:latin typeface="Times New Roman"/>
                <a:ea typeface="Calibri"/>
                <a:cs typeface="Arial"/>
              </a:rPr>
              <a:t>a. </a:t>
            </a:r>
            <a:r>
              <a:rPr lang="en-US" sz="2800" dirty="0">
                <a:solidFill>
                  <a:prstClr val="black"/>
                </a:solidFill>
                <a:latin typeface="Times New Roman"/>
                <a:ea typeface="Calibri"/>
                <a:cs typeface="Arial"/>
              </a:rPr>
              <a:t>Angle of the spreader slide.</a:t>
            </a:r>
          </a:p>
          <a:p>
            <a:pPr lvl="0" algn="just">
              <a:lnSpc>
                <a:spcPct val="115000"/>
              </a:lnSpc>
              <a:spcAft>
                <a:spcPts val="1000"/>
              </a:spcAft>
            </a:pPr>
            <a:r>
              <a:rPr lang="en-US" sz="2800" dirty="0">
                <a:solidFill>
                  <a:prstClr val="black"/>
                </a:solidFill>
                <a:latin typeface="Times New Roman"/>
                <a:ea typeface="Calibri"/>
                <a:cs typeface="Arial"/>
              </a:rPr>
              <a:t>      </a:t>
            </a:r>
            <a:r>
              <a:rPr lang="en-US" sz="2800" dirty="0">
                <a:solidFill>
                  <a:schemeClr val="accent2">
                    <a:lumMod val="75000"/>
                  </a:schemeClr>
                </a:solidFill>
                <a:latin typeface="Times New Roman"/>
                <a:ea typeface="Calibri"/>
                <a:cs typeface="Arial"/>
              </a:rPr>
              <a:t>b. </a:t>
            </a:r>
            <a:r>
              <a:rPr lang="en-US" sz="2800" dirty="0">
                <a:solidFill>
                  <a:prstClr val="black"/>
                </a:solidFill>
                <a:latin typeface="Times New Roman"/>
                <a:ea typeface="Calibri"/>
                <a:cs typeface="Arial"/>
              </a:rPr>
              <a:t>Size of the blood drop.</a:t>
            </a:r>
          </a:p>
          <a:p>
            <a:pPr lvl="0" algn="just">
              <a:lnSpc>
                <a:spcPct val="115000"/>
              </a:lnSpc>
              <a:spcAft>
                <a:spcPts val="1000"/>
              </a:spcAft>
            </a:pPr>
            <a:r>
              <a:rPr lang="en-US" sz="2800" dirty="0">
                <a:solidFill>
                  <a:prstClr val="black"/>
                </a:solidFill>
                <a:latin typeface="Times New Roman"/>
                <a:ea typeface="Calibri"/>
                <a:cs typeface="Arial"/>
              </a:rPr>
              <a:t>     </a:t>
            </a:r>
            <a:r>
              <a:rPr lang="en-US" sz="2800" dirty="0">
                <a:solidFill>
                  <a:schemeClr val="accent2">
                    <a:lumMod val="75000"/>
                  </a:schemeClr>
                </a:solidFill>
                <a:latin typeface="Times New Roman"/>
                <a:ea typeface="Calibri"/>
                <a:cs typeface="Arial"/>
              </a:rPr>
              <a:t> c. </a:t>
            </a:r>
            <a:r>
              <a:rPr lang="en-US" sz="2800" dirty="0">
                <a:solidFill>
                  <a:prstClr val="black"/>
                </a:solidFill>
                <a:latin typeface="Times New Roman"/>
                <a:ea typeface="Calibri"/>
                <a:cs typeface="Arial"/>
              </a:rPr>
              <a:t>Speed of spreading.</a:t>
            </a:r>
          </a:p>
          <a:p>
            <a:pPr marL="514350" lvl="0" indent="-514350" algn="just">
              <a:lnSpc>
                <a:spcPct val="115000"/>
              </a:lnSpc>
              <a:spcAft>
                <a:spcPts val="1000"/>
              </a:spcAft>
              <a:buAutoNum type="arabicPeriod" startAt="5"/>
            </a:pPr>
            <a:endParaRPr lang="en-US" sz="2800" dirty="0">
              <a:solidFill>
                <a:prstClr val="black"/>
              </a:solidFill>
              <a:latin typeface="Times New Roman"/>
              <a:ea typeface="Calibri"/>
              <a:cs typeface="Arial"/>
            </a:endParaRPr>
          </a:p>
        </p:txBody>
      </p:sp>
      <p:sp>
        <p:nvSpPr>
          <p:cNvPr id="5" name="TextBox 4"/>
          <p:cNvSpPr txBox="1"/>
          <p:nvPr/>
        </p:nvSpPr>
        <p:spPr>
          <a:xfrm>
            <a:off x="461498" y="520505"/>
            <a:ext cx="11256889" cy="1015663"/>
          </a:xfrm>
          <a:prstGeom prst="rect">
            <a:avLst/>
          </a:prstGeom>
          <a:noFill/>
        </p:spPr>
        <p:txBody>
          <a:bodyPr wrap="square" rtlCol="0">
            <a:spAutoFit/>
          </a:bodyPr>
          <a:lstStyle/>
          <a:p>
            <a:r>
              <a:rPr lang="en-GB" sz="6000" b="1" dirty="0">
                <a:solidFill>
                  <a:schemeClr val="bg1"/>
                </a:solidFill>
                <a:latin typeface="Times New Roman" panose="02020603050405020304" pitchFamily="18" charset="0"/>
                <a:cs typeface="Times New Roman" panose="02020603050405020304" pitchFamily="18" charset="0"/>
              </a:rPr>
              <a:t>Preparing the blood films</a:t>
            </a:r>
          </a:p>
        </p:txBody>
      </p:sp>
    </p:spTree>
    <p:extLst>
      <p:ext uri="{BB962C8B-B14F-4D97-AF65-F5344CB8AC3E}">
        <p14:creationId xmlns:p14="http://schemas.microsoft.com/office/powerpoint/2010/main" val="850744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b="25334"/>
          <a:stretch/>
        </p:blipFill>
        <p:spPr>
          <a:xfrm>
            <a:off x="581192" y="2143125"/>
            <a:ext cx="11029615" cy="4435475"/>
          </a:xfrm>
        </p:spPr>
      </p:pic>
      <p:sp>
        <p:nvSpPr>
          <p:cNvPr id="5" name="TextBox 4"/>
          <p:cNvSpPr txBox="1"/>
          <p:nvPr/>
        </p:nvSpPr>
        <p:spPr>
          <a:xfrm>
            <a:off x="461498" y="520505"/>
            <a:ext cx="11256889" cy="1015663"/>
          </a:xfrm>
          <a:prstGeom prst="rect">
            <a:avLst/>
          </a:prstGeom>
          <a:noFill/>
        </p:spPr>
        <p:txBody>
          <a:bodyPr wrap="square" rtlCol="0">
            <a:spAutoFit/>
          </a:bodyPr>
          <a:lstStyle/>
          <a:p>
            <a:r>
              <a:rPr lang="en-GB" sz="6000" b="1" dirty="0">
                <a:solidFill>
                  <a:schemeClr val="bg1"/>
                </a:solidFill>
                <a:latin typeface="Times New Roman" panose="02020603050405020304" pitchFamily="18" charset="0"/>
                <a:cs typeface="Times New Roman" panose="02020603050405020304" pitchFamily="18" charset="0"/>
              </a:rPr>
              <a:t>Preparing the blood films</a:t>
            </a:r>
          </a:p>
        </p:txBody>
      </p:sp>
    </p:spTree>
    <p:extLst>
      <p:ext uri="{BB962C8B-B14F-4D97-AF65-F5344CB8AC3E}">
        <p14:creationId xmlns:p14="http://schemas.microsoft.com/office/powerpoint/2010/main" val="625581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278" y="2199920"/>
            <a:ext cx="12002843" cy="3883380"/>
          </a:xfrm>
        </p:spPr>
      </p:pic>
      <p:sp>
        <p:nvSpPr>
          <p:cNvPr id="5" name="TextBox 4"/>
          <p:cNvSpPr txBox="1"/>
          <p:nvPr/>
        </p:nvSpPr>
        <p:spPr>
          <a:xfrm>
            <a:off x="461498" y="520505"/>
            <a:ext cx="11256889" cy="1015663"/>
          </a:xfrm>
          <a:prstGeom prst="rect">
            <a:avLst/>
          </a:prstGeom>
          <a:noFill/>
        </p:spPr>
        <p:txBody>
          <a:bodyPr wrap="square" rtlCol="0">
            <a:spAutoFit/>
          </a:bodyPr>
          <a:lstStyle/>
          <a:p>
            <a:r>
              <a:rPr lang="en-GB" sz="6000" b="1" dirty="0">
                <a:solidFill>
                  <a:schemeClr val="bg1"/>
                </a:solidFill>
                <a:latin typeface="Times New Roman" panose="02020603050405020304" pitchFamily="18" charset="0"/>
                <a:cs typeface="Times New Roman" panose="02020603050405020304" pitchFamily="18" charset="0"/>
              </a:rPr>
              <a:t>Preparing the blood films</a:t>
            </a:r>
          </a:p>
        </p:txBody>
      </p:sp>
    </p:spTree>
    <p:extLst>
      <p:ext uri="{BB962C8B-B14F-4D97-AF65-F5344CB8AC3E}">
        <p14:creationId xmlns:p14="http://schemas.microsoft.com/office/powerpoint/2010/main" val="2071701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3700" y="368300"/>
            <a:ext cx="11442700" cy="369332"/>
          </a:xfrm>
          <a:prstGeom prst="rect">
            <a:avLst/>
          </a:prstGeom>
          <a:solidFill>
            <a:schemeClr val="bg1"/>
          </a:solidFill>
        </p:spPr>
        <p:txBody>
          <a:bodyPr wrap="square" rtlCol="0">
            <a:spAutoFit/>
          </a:bodyPr>
          <a:lstStyle/>
          <a:p>
            <a:endParaRPr lang="en-GB" dirty="0"/>
          </a:p>
        </p:txBody>
      </p:sp>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t="4259" b="4815"/>
          <a:stretch/>
        </p:blipFill>
        <p:spPr>
          <a:xfrm>
            <a:off x="847725" y="63500"/>
            <a:ext cx="10496550" cy="6731000"/>
          </a:xfrm>
          <a:prstGeom prst="rect">
            <a:avLst/>
          </a:prstGeom>
        </p:spPr>
      </p:pic>
    </p:spTree>
    <p:extLst>
      <p:ext uri="{BB962C8B-B14F-4D97-AF65-F5344CB8AC3E}">
        <p14:creationId xmlns:p14="http://schemas.microsoft.com/office/powerpoint/2010/main" val="571120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743199" y="-2247900"/>
            <a:ext cx="6705601" cy="11353800"/>
          </a:xfrm>
          <a:prstGeom prst="rect">
            <a:avLst/>
          </a:prstGeom>
        </p:spPr>
      </p:pic>
    </p:spTree>
    <p:extLst>
      <p:ext uri="{BB962C8B-B14F-4D97-AF65-F5344CB8AC3E}">
        <p14:creationId xmlns:p14="http://schemas.microsoft.com/office/powerpoint/2010/main" val="1426124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6098" y="1983545"/>
            <a:ext cx="11282290" cy="3064750"/>
          </a:xfrm>
          <a:prstGeom prst="rect">
            <a:avLst/>
          </a:prstGeom>
          <a:noFill/>
        </p:spPr>
        <p:txBody>
          <a:bodyPr wrap="square" rtlCol="0">
            <a:spAutoFit/>
          </a:bodyPr>
          <a:lstStyle/>
          <a:p>
            <a:pPr algn="just">
              <a:lnSpc>
                <a:spcPct val="200000"/>
              </a:lnSpc>
            </a:pPr>
            <a:r>
              <a:rPr lang="en-GB" sz="2800" b="1" dirty="0">
                <a:solidFill>
                  <a:srgbClr val="000000"/>
                </a:solidFill>
                <a:latin typeface="Times New Roman" panose="02020603050405020304" pitchFamily="18" charset="0"/>
                <a:cs typeface="Times New Roman" panose="02020603050405020304" pitchFamily="18" charset="0"/>
              </a:rPr>
              <a:t>Fixation</a:t>
            </a:r>
            <a:r>
              <a:rPr lang="en-GB" sz="2400" dirty="0">
                <a:solidFill>
                  <a:srgbClr val="000000"/>
                </a:solidFill>
                <a:latin typeface="Times New Roman" panose="02020603050405020304" pitchFamily="18" charset="0"/>
                <a:cs typeface="Times New Roman" panose="02020603050405020304" pitchFamily="18" charset="0"/>
              </a:rPr>
              <a:t>: </a:t>
            </a:r>
            <a:r>
              <a:rPr lang="en-US" sz="2400" dirty="0">
                <a:latin typeface="Times New Roman"/>
                <a:ea typeface="Calibri"/>
                <a:cs typeface="Arial"/>
              </a:rPr>
              <a:t>Before staining, the blood films need to be fixed with acetone free methyl alcohol for 0.5 to 2 minutes in order to prevent hemolysis when they come in contact with water when water has to be added subsequently. Alcohol denature the proteins and hardness the cell contents.</a:t>
            </a:r>
            <a:endParaRPr lang="en-US" sz="2400" dirty="0">
              <a:effectLst/>
              <a:latin typeface="Calibri"/>
              <a:ea typeface="Calibri"/>
              <a:cs typeface="Arial"/>
            </a:endParaRPr>
          </a:p>
        </p:txBody>
      </p:sp>
      <p:sp>
        <p:nvSpPr>
          <p:cNvPr id="5" name="TextBox 4"/>
          <p:cNvSpPr txBox="1"/>
          <p:nvPr/>
        </p:nvSpPr>
        <p:spPr>
          <a:xfrm>
            <a:off x="461498" y="520505"/>
            <a:ext cx="11256889" cy="1015663"/>
          </a:xfrm>
          <a:prstGeom prst="rect">
            <a:avLst/>
          </a:prstGeom>
          <a:noFill/>
        </p:spPr>
        <p:txBody>
          <a:bodyPr wrap="square" rtlCol="0">
            <a:spAutoFit/>
          </a:bodyPr>
          <a:lstStyle/>
          <a:p>
            <a:r>
              <a:rPr lang="en-GB" sz="6000" b="1" dirty="0">
                <a:solidFill>
                  <a:schemeClr val="bg1"/>
                </a:solidFill>
                <a:latin typeface="Times New Roman" panose="02020603050405020304" pitchFamily="18" charset="0"/>
                <a:cs typeface="Times New Roman" panose="02020603050405020304" pitchFamily="18" charset="0"/>
              </a:rPr>
              <a:t>Fixing &amp; Staining of blood films</a:t>
            </a:r>
          </a:p>
        </p:txBody>
      </p:sp>
    </p:spTree>
    <p:extLst>
      <p:ext uri="{BB962C8B-B14F-4D97-AF65-F5344CB8AC3E}">
        <p14:creationId xmlns:p14="http://schemas.microsoft.com/office/powerpoint/2010/main" val="228129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1498" y="520505"/>
            <a:ext cx="11256889" cy="1015663"/>
          </a:xfrm>
          <a:prstGeom prst="rect">
            <a:avLst/>
          </a:prstGeom>
          <a:noFill/>
        </p:spPr>
        <p:txBody>
          <a:bodyPr wrap="square" rtlCol="0">
            <a:spAutoFit/>
          </a:bodyPr>
          <a:lstStyle/>
          <a:p>
            <a:r>
              <a:rPr lang="en-GB" sz="6000" b="1" dirty="0">
                <a:solidFill>
                  <a:schemeClr val="bg1"/>
                </a:solidFill>
                <a:latin typeface="Times New Roman" panose="02020603050405020304" pitchFamily="18" charset="0"/>
                <a:cs typeface="Times New Roman" panose="02020603050405020304" pitchFamily="18" charset="0"/>
              </a:rPr>
              <a:t>Principle </a:t>
            </a:r>
          </a:p>
        </p:txBody>
      </p:sp>
      <p:sp>
        <p:nvSpPr>
          <p:cNvPr id="7" name="TextBox 6"/>
          <p:cNvSpPr txBox="1"/>
          <p:nvPr/>
        </p:nvSpPr>
        <p:spPr>
          <a:xfrm>
            <a:off x="436098" y="1983545"/>
            <a:ext cx="11282290" cy="3841052"/>
          </a:xfrm>
          <a:prstGeom prst="rect">
            <a:avLst/>
          </a:prstGeom>
          <a:noFill/>
        </p:spPr>
        <p:txBody>
          <a:bodyPr wrap="square" rtlCol="0">
            <a:spAutoFit/>
          </a:bodyPr>
          <a:lstStyle/>
          <a:p>
            <a:pPr marL="457200" indent="-457200" algn="just">
              <a:lnSpc>
                <a:spcPct val="200000"/>
              </a:lnSpc>
              <a:buFont typeface="+mj-lt"/>
              <a:buAutoNum type="arabicPeriod"/>
            </a:pPr>
            <a:r>
              <a:rPr lang="en-GB" sz="2400" dirty="0">
                <a:solidFill>
                  <a:srgbClr val="000000"/>
                </a:solidFill>
                <a:latin typeface="Times New Roman" panose="02020603050405020304" pitchFamily="18" charset="0"/>
                <a:cs typeface="Times New Roman" panose="02020603050405020304" pitchFamily="18" charset="0"/>
              </a:rPr>
              <a:t>A blood film is stained with Leishman’s stain and scanned under oil immersion, from one end to the other. </a:t>
            </a:r>
          </a:p>
          <a:p>
            <a:pPr marR="45717" algn="just" defTabSz="914400">
              <a:lnSpc>
                <a:spcPct val="200000"/>
              </a:lnSpc>
              <a:spcBef>
                <a:spcPct val="20000"/>
              </a:spcBef>
              <a:buClr>
                <a:srgbClr val="0BD0D9"/>
              </a:buClr>
              <a:buSzPct val="95000"/>
            </a:pPr>
            <a:r>
              <a:rPr lang="en-US" sz="2400" dirty="0">
                <a:solidFill>
                  <a:prstClr val="black"/>
                </a:solidFill>
                <a:latin typeface="Times New Roman"/>
                <a:ea typeface="Calibri"/>
                <a:cs typeface="Arial"/>
              </a:rPr>
              <a:t>2.  Determines the number of each type of white blood cell, present in the blood.</a:t>
            </a:r>
          </a:p>
          <a:p>
            <a:pPr marR="45717" algn="just" defTabSz="914400">
              <a:lnSpc>
                <a:spcPct val="200000"/>
              </a:lnSpc>
              <a:spcBef>
                <a:spcPct val="20000"/>
              </a:spcBef>
              <a:buClr>
                <a:srgbClr val="0BD0D9"/>
              </a:buClr>
              <a:buSzPct val="95000"/>
            </a:pPr>
            <a:r>
              <a:rPr lang="en-US" sz="2400" dirty="0">
                <a:solidFill>
                  <a:prstClr val="black"/>
                </a:solidFill>
                <a:latin typeface="Times New Roman"/>
                <a:ea typeface="Calibri"/>
                <a:cs typeface="Arial"/>
              </a:rPr>
              <a:t>3.  It can expressed as a percentage (relative numbers of each type of WBC in relationship           	to the total WBC).</a:t>
            </a:r>
            <a:endParaRPr lang="ar-IQ" sz="2400" dirty="0">
              <a:solidFill>
                <a:prstClr val="black"/>
              </a:solidFill>
            </a:endParaRPr>
          </a:p>
        </p:txBody>
      </p:sp>
    </p:spTree>
    <p:extLst>
      <p:ext uri="{BB962C8B-B14F-4D97-AF65-F5344CB8AC3E}">
        <p14:creationId xmlns:p14="http://schemas.microsoft.com/office/powerpoint/2010/main" val="2588435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6097" y="1369770"/>
            <a:ext cx="11282290" cy="6166112"/>
          </a:xfrm>
          <a:prstGeom prst="rect">
            <a:avLst/>
          </a:prstGeom>
          <a:noFill/>
        </p:spPr>
        <p:txBody>
          <a:bodyPr wrap="square" rtlCol="0">
            <a:spAutoFit/>
          </a:bodyPr>
          <a:lstStyle/>
          <a:p>
            <a:pPr marR="0" lvl="0" algn="l" defTabSz="914400" rtl="0" eaLnBrk="1" fontAlgn="auto" latinLnBrk="0" hangingPunct="1">
              <a:lnSpc>
                <a:spcPct val="300000"/>
              </a:lnSpc>
              <a:spcBef>
                <a:spcPts val="0"/>
              </a:spcBef>
              <a:spcAft>
                <a:spcPts val="0"/>
              </a:spcAft>
              <a:buClr>
                <a:srgbClr val="E6C069"/>
              </a:buClr>
              <a:buSzTx/>
              <a:tabLst/>
              <a:defRPr/>
            </a:pPr>
            <a:r>
              <a:rPr kumimoji="0" lang="en-GB"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Staining</a:t>
            </a:r>
            <a:r>
              <a:rPr kumimoji="0" lang="en-GB"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is the process that stains (</a:t>
            </a:r>
            <a:r>
              <a:rPr kumimoji="0" lang="en-GB"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colors</a:t>
            </a:r>
            <a:r>
              <a:rPr kumimoji="0" lang="en-GB"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the nuclei and cytoplasm of the cells.</a:t>
            </a:r>
            <a:endParaRPr lang="en-US" sz="1600" dirty="0">
              <a:latin typeface="Calibri"/>
              <a:ea typeface="Calibri"/>
              <a:cs typeface="Arial"/>
            </a:endParaRPr>
          </a:p>
          <a:p>
            <a:pPr marL="342900" lvl="0" indent="-342900">
              <a:lnSpc>
                <a:spcPct val="150000"/>
              </a:lnSpc>
              <a:buFont typeface="+mj-lt"/>
              <a:buAutoNum type="alphaUcPeriod"/>
            </a:pPr>
            <a:r>
              <a:rPr lang="en-US" sz="2400" dirty="0">
                <a:solidFill>
                  <a:schemeClr val="accent2">
                    <a:lumMod val="75000"/>
                  </a:schemeClr>
                </a:solidFill>
                <a:latin typeface="Times New Roman"/>
                <a:ea typeface="Calibri"/>
                <a:cs typeface="Arial"/>
              </a:rPr>
              <a:t> </a:t>
            </a:r>
            <a:r>
              <a:rPr lang="en-US" sz="2400" b="1" dirty="0" err="1">
                <a:solidFill>
                  <a:schemeClr val="accent2">
                    <a:lumMod val="75000"/>
                  </a:schemeClr>
                </a:solidFill>
                <a:latin typeface="Times New Roman"/>
                <a:ea typeface="Calibri"/>
                <a:cs typeface="Arial"/>
              </a:rPr>
              <a:t>Leishmans</a:t>
            </a:r>
            <a:r>
              <a:rPr lang="en-US" sz="2400" b="1" dirty="0">
                <a:solidFill>
                  <a:schemeClr val="accent2">
                    <a:lumMod val="75000"/>
                  </a:schemeClr>
                </a:solidFill>
                <a:latin typeface="Times New Roman"/>
                <a:ea typeface="Calibri"/>
                <a:cs typeface="Arial"/>
              </a:rPr>
              <a:t> stain  </a:t>
            </a:r>
            <a:endParaRPr lang="en-US" sz="1600" b="1" dirty="0">
              <a:solidFill>
                <a:schemeClr val="accent2">
                  <a:lumMod val="75000"/>
                </a:schemeClr>
              </a:solidFill>
              <a:latin typeface="Calibri"/>
              <a:ea typeface="Calibri"/>
              <a:cs typeface="Arial"/>
            </a:endParaRPr>
          </a:p>
          <a:p>
            <a:pPr>
              <a:lnSpc>
                <a:spcPct val="150000"/>
              </a:lnSpc>
            </a:pPr>
            <a:r>
              <a:rPr lang="en-US" sz="2400" b="1" dirty="0">
                <a:latin typeface="Times New Roman"/>
                <a:ea typeface="Calibri"/>
                <a:cs typeface="Arial"/>
              </a:rPr>
              <a:t> </a:t>
            </a:r>
            <a:r>
              <a:rPr lang="en-US" sz="2400" b="1" u="sng" dirty="0">
                <a:latin typeface="Times New Roman"/>
                <a:ea typeface="Calibri"/>
                <a:cs typeface="Arial"/>
              </a:rPr>
              <a:t>Method of staining</a:t>
            </a:r>
            <a:endParaRPr lang="en-US" sz="1600" u="sng" dirty="0">
              <a:latin typeface="Calibri"/>
              <a:ea typeface="Calibri"/>
              <a:cs typeface="Arial"/>
            </a:endParaRPr>
          </a:p>
          <a:p>
            <a:pPr marL="342900" lvl="0" indent="-342900" algn="just">
              <a:lnSpc>
                <a:spcPct val="150000"/>
              </a:lnSpc>
              <a:buFont typeface="+mj-lt"/>
              <a:buAutoNum type="arabicPeriod"/>
            </a:pPr>
            <a:r>
              <a:rPr lang="en-US" sz="2400" dirty="0">
                <a:latin typeface="Times New Roman"/>
                <a:ea typeface="Calibri"/>
                <a:cs typeface="Arial"/>
              </a:rPr>
              <a:t>Pour few drops (about 8) on the slide, Wait for two minutes.</a:t>
            </a:r>
            <a:endParaRPr lang="en-US" sz="1600" dirty="0">
              <a:latin typeface="Calibri"/>
              <a:ea typeface="Calibri"/>
              <a:cs typeface="Arial"/>
            </a:endParaRPr>
          </a:p>
          <a:p>
            <a:pPr marL="342900" lvl="0" indent="-342900" algn="just">
              <a:lnSpc>
                <a:spcPct val="150000"/>
              </a:lnSpc>
              <a:buFont typeface="+mj-lt"/>
              <a:buAutoNum type="arabicPeriod"/>
            </a:pPr>
            <a:r>
              <a:rPr lang="en-US" sz="2400" dirty="0">
                <a:latin typeface="Times New Roman"/>
                <a:ea typeface="Calibri"/>
                <a:cs typeface="Arial"/>
              </a:rPr>
              <a:t>Add double the amount (16 drops) of buffered water. Mix by rocking and wait for 7-10 minutes.</a:t>
            </a:r>
            <a:endParaRPr lang="en-US" sz="1600" dirty="0">
              <a:latin typeface="Calibri"/>
              <a:ea typeface="Calibri"/>
              <a:cs typeface="Arial"/>
            </a:endParaRPr>
          </a:p>
          <a:p>
            <a:pPr marL="342900" lvl="0" indent="-342900" algn="just">
              <a:lnSpc>
                <a:spcPct val="150000"/>
              </a:lnSpc>
              <a:buFont typeface="+mj-lt"/>
              <a:buAutoNum type="arabicPeriod"/>
            </a:pPr>
            <a:r>
              <a:rPr lang="en-US" sz="2400" dirty="0">
                <a:latin typeface="Times New Roman"/>
                <a:ea typeface="Calibri"/>
                <a:cs typeface="Arial"/>
              </a:rPr>
              <a:t>The stain is flooded off with distilled water and this should be complete in 2-3 second, and allow it to dry.</a:t>
            </a:r>
            <a:endParaRPr lang="en-US" sz="1600" dirty="0">
              <a:effectLst/>
              <a:latin typeface="Calibri"/>
              <a:ea typeface="Calibri"/>
              <a:cs typeface="Arial"/>
            </a:endParaRPr>
          </a:p>
          <a:p>
            <a:pPr marR="0" lvl="0" algn="l" defTabSz="914400" rtl="0" eaLnBrk="1" fontAlgn="auto" latinLnBrk="0" hangingPunct="1">
              <a:lnSpc>
                <a:spcPct val="300000"/>
              </a:lnSpc>
              <a:spcBef>
                <a:spcPts val="0"/>
              </a:spcBef>
              <a:spcAft>
                <a:spcPts val="0"/>
              </a:spcAft>
              <a:buClr>
                <a:srgbClr val="E6C069"/>
              </a:buClr>
              <a:buSzTx/>
              <a:tabLst/>
              <a:defRPr/>
            </a:pPr>
            <a:endParaRPr kumimoji="0" lang="en-GB"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461498" y="520505"/>
            <a:ext cx="11256889" cy="1015663"/>
          </a:xfrm>
          <a:prstGeom prst="rect">
            <a:avLst/>
          </a:prstGeom>
          <a:noFill/>
        </p:spPr>
        <p:txBody>
          <a:bodyPr wrap="square" rtlCol="0">
            <a:spAutoFit/>
          </a:bodyPr>
          <a:lstStyle/>
          <a:p>
            <a:r>
              <a:rPr lang="en-GB" sz="6000" b="1" dirty="0">
                <a:solidFill>
                  <a:schemeClr val="bg1"/>
                </a:solidFill>
                <a:latin typeface="Times New Roman" panose="02020603050405020304" pitchFamily="18" charset="0"/>
                <a:cs typeface="Times New Roman" panose="02020603050405020304" pitchFamily="18" charset="0"/>
              </a:rPr>
              <a:t>Fixing &amp; Staining of blood films</a:t>
            </a:r>
          </a:p>
        </p:txBody>
      </p:sp>
    </p:spTree>
    <p:extLst>
      <p:ext uri="{BB962C8B-B14F-4D97-AF65-F5344CB8AC3E}">
        <p14:creationId xmlns:p14="http://schemas.microsoft.com/office/powerpoint/2010/main" val="1497785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4500" y="0"/>
            <a:ext cx="11328400" cy="6858000"/>
          </a:xfrm>
        </p:spPr>
      </p:pic>
    </p:spTree>
    <p:extLst>
      <p:ext uri="{BB962C8B-B14F-4D97-AF65-F5344CB8AC3E}">
        <p14:creationId xmlns:p14="http://schemas.microsoft.com/office/powerpoint/2010/main" val="2895670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6098" y="1983545"/>
            <a:ext cx="11282290" cy="4539191"/>
          </a:xfrm>
          <a:prstGeom prst="rect">
            <a:avLst/>
          </a:prstGeom>
          <a:noFill/>
        </p:spPr>
        <p:txBody>
          <a:bodyPr wrap="square" rtlCol="0">
            <a:spAutoFit/>
          </a:bodyPr>
          <a:lstStyle/>
          <a:p>
            <a:pPr marL="457200" lvl="0" indent="-457200">
              <a:lnSpc>
                <a:spcPct val="150000"/>
              </a:lnSpc>
              <a:buFont typeface="+mj-lt"/>
              <a:buAutoNum type="alphaUcPeriod" startAt="2"/>
            </a:pPr>
            <a:r>
              <a:rPr lang="en-US" sz="2800" b="1" dirty="0">
                <a:solidFill>
                  <a:schemeClr val="accent2">
                    <a:lumMod val="75000"/>
                  </a:schemeClr>
                </a:solidFill>
                <a:latin typeface="Times New Roman"/>
                <a:ea typeface="Calibri"/>
                <a:cs typeface="Arial"/>
              </a:rPr>
              <a:t>Giemsa stain</a:t>
            </a:r>
            <a:endParaRPr lang="en-US" sz="2800" dirty="0">
              <a:solidFill>
                <a:schemeClr val="accent2">
                  <a:lumMod val="75000"/>
                </a:schemeClr>
              </a:solidFill>
              <a:latin typeface="Times New Roman"/>
              <a:ea typeface="Calibri"/>
              <a:cs typeface="Arial"/>
            </a:endParaRPr>
          </a:p>
          <a:p>
            <a:pPr>
              <a:lnSpc>
                <a:spcPct val="150000"/>
              </a:lnSpc>
            </a:pPr>
            <a:r>
              <a:rPr lang="en-US" sz="2800" dirty="0">
                <a:latin typeface="Times New Roman"/>
                <a:ea typeface="Calibri"/>
                <a:cs typeface="Arial"/>
              </a:rPr>
              <a:t>This makes stock solution and before use it has to be diluted by adding 1 ml (stain) to 9 ml buffered water.</a:t>
            </a:r>
          </a:p>
          <a:p>
            <a:pPr>
              <a:lnSpc>
                <a:spcPct val="150000"/>
              </a:lnSpc>
            </a:pPr>
            <a:r>
              <a:rPr lang="en-US" sz="2800" dirty="0">
                <a:latin typeface="Times New Roman"/>
                <a:ea typeface="Calibri"/>
                <a:cs typeface="Arial"/>
              </a:rPr>
              <a:t> </a:t>
            </a:r>
            <a:r>
              <a:rPr lang="en-US" sz="2800" b="1" u="sng" dirty="0">
                <a:latin typeface="Times New Roman"/>
                <a:ea typeface="Calibri"/>
                <a:cs typeface="Arial"/>
              </a:rPr>
              <a:t>Method of staining</a:t>
            </a:r>
          </a:p>
          <a:p>
            <a:pPr marL="342900" lvl="0" indent="-342900">
              <a:lnSpc>
                <a:spcPct val="150000"/>
              </a:lnSpc>
              <a:buFont typeface="+mj-lt"/>
              <a:buAutoNum type="arabicPeriod"/>
            </a:pPr>
            <a:r>
              <a:rPr lang="en-US" sz="2800" dirty="0">
                <a:latin typeface="Times New Roman"/>
                <a:ea typeface="Calibri"/>
                <a:cs typeface="Arial"/>
              </a:rPr>
              <a:t>The blood is fixed with methyl alcohol for 2 minutes. </a:t>
            </a:r>
          </a:p>
          <a:p>
            <a:pPr marL="342900" lvl="0" indent="-342900">
              <a:lnSpc>
                <a:spcPct val="150000"/>
              </a:lnSpc>
              <a:buFont typeface="+mj-lt"/>
              <a:buAutoNum type="arabicPeriod"/>
            </a:pPr>
            <a:r>
              <a:rPr lang="en-US" sz="2800" dirty="0">
                <a:latin typeface="Times New Roman"/>
                <a:ea typeface="Calibri"/>
                <a:cs typeface="Arial"/>
              </a:rPr>
              <a:t>Pour Giemsa stain diluted 1:9 with buffer over the smear for 8-10 minutes. </a:t>
            </a:r>
          </a:p>
          <a:p>
            <a:pPr marL="342900" lvl="0" indent="-342900">
              <a:lnSpc>
                <a:spcPct val="150000"/>
              </a:lnSpc>
              <a:buFont typeface="+mj-lt"/>
              <a:buAutoNum type="arabicPeriod"/>
            </a:pPr>
            <a:r>
              <a:rPr lang="en-US" sz="2800" dirty="0">
                <a:latin typeface="Times New Roman"/>
                <a:ea typeface="Calibri"/>
                <a:cs typeface="Arial"/>
              </a:rPr>
              <a:t>Wash off with buffer and dry.</a:t>
            </a:r>
          </a:p>
        </p:txBody>
      </p:sp>
      <p:sp>
        <p:nvSpPr>
          <p:cNvPr id="5" name="TextBox 4"/>
          <p:cNvSpPr txBox="1"/>
          <p:nvPr/>
        </p:nvSpPr>
        <p:spPr>
          <a:xfrm>
            <a:off x="461498" y="520505"/>
            <a:ext cx="11256889" cy="1015663"/>
          </a:xfrm>
          <a:prstGeom prst="rect">
            <a:avLst/>
          </a:prstGeom>
          <a:noFill/>
        </p:spPr>
        <p:txBody>
          <a:bodyPr wrap="square" rtlCol="0">
            <a:spAutoFit/>
          </a:bodyPr>
          <a:lstStyle/>
          <a:p>
            <a:r>
              <a:rPr lang="en-GB" sz="6000" b="1" dirty="0">
                <a:solidFill>
                  <a:schemeClr val="bg1"/>
                </a:solidFill>
                <a:latin typeface="Times New Roman" panose="02020603050405020304" pitchFamily="18" charset="0"/>
                <a:cs typeface="Times New Roman" panose="02020603050405020304" pitchFamily="18" charset="0"/>
              </a:rPr>
              <a:t>Fixing &amp; Staining of blood films</a:t>
            </a:r>
          </a:p>
        </p:txBody>
      </p:sp>
    </p:spTree>
    <p:extLst>
      <p:ext uri="{BB962C8B-B14F-4D97-AF65-F5344CB8AC3E}">
        <p14:creationId xmlns:p14="http://schemas.microsoft.com/office/powerpoint/2010/main" val="3732890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7254"/>
          <a:stretch/>
        </p:blipFill>
        <p:spPr>
          <a:xfrm>
            <a:off x="1936750" y="1930401"/>
            <a:ext cx="8318500" cy="4927600"/>
          </a:xfrm>
        </p:spPr>
      </p:pic>
      <p:sp>
        <p:nvSpPr>
          <p:cNvPr id="5" name="TextBox 4"/>
          <p:cNvSpPr txBox="1"/>
          <p:nvPr/>
        </p:nvSpPr>
        <p:spPr>
          <a:xfrm>
            <a:off x="461498" y="520505"/>
            <a:ext cx="11256889" cy="1015663"/>
          </a:xfrm>
          <a:prstGeom prst="rect">
            <a:avLst/>
          </a:prstGeom>
          <a:noFill/>
        </p:spPr>
        <p:txBody>
          <a:bodyPr wrap="square" rtlCol="0">
            <a:spAutoFit/>
          </a:bodyPr>
          <a:lstStyle/>
          <a:p>
            <a:r>
              <a:rPr lang="en-GB" sz="6000" b="1" dirty="0">
                <a:solidFill>
                  <a:schemeClr val="bg1"/>
                </a:solidFill>
                <a:latin typeface="Times New Roman" panose="02020603050405020304" pitchFamily="18" charset="0"/>
                <a:cs typeface="Times New Roman" panose="02020603050405020304" pitchFamily="18" charset="0"/>
              </a:rPr>
              <a:t>Fixing &amp; Staining of blood films</a:t>
            </a:r>
          </a:p>
        </p:txBody>
      </p:sp>
    </p:spTree>
    <p:extLst>
      <p:ext uri="{BB962C8B-B14F-4D97-AF65-F5344CB8AC3E}">
        <p14:creationId xmlns:p14="http://schemas.microsoft.com/office/powerpoint/2010/main" val="2566763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8799" y="520505"/>
            <a:ext cx="11282290" cy="1015663"/>
          </a:xfrm>
          <a:prstGeom prst="rect">
            <a:avLst/>
          </a:prstGeom>
          <a:noFill/>
        </p:spPr>
        <p:txBody>
          <a:bodyPr wrap="square" rtlCol="0">
            <a:spAutoFit/>
          </a:bodyPr>
          <a:lstStyle/>
          <a:p>
            <a:r>
              <a:rPr lang="en-US" sz="6000" b="1" dirty="0">
                <a:solidFill>
                  <a:schemeClr val="bg1"/>
                </a:solidFill>
                <a:latin typeface="Times New Roman" panose="02020603050405020304" pitchFamily="18" charset="0"/>
                <a:cs typeface="Times New Roman" panose="02020603050405020304" pitchFamily="18" charset="0"/>
              </a:rPr>
              <a:t>Examination of a blood film</a:t>
            </a:r>
          </a:p>
        </p:txBody>
      </p:sp>
      <p:sp>
        <p:nvSpPr>
          <p:cNvPr id="7" name="TextBox 6"/>
          <p:cNvSpPr txBox="1"/>
          <p:nvPr/>
        </p:nvSpPr>
        <p:spPr>
          <a:xfrm>
            <a:off x="404783" y="2403167"/>
            <a:ext cx="11282290" cy="2934458"/>
          </a:xfrm>
          <a:prstGeom prst="rect">
            <a:avLst/>
          </a:prstGeom>
          <a:noFill/>
        </p:spPr>
        <p:txBody>
          <a:bodyPr wrap="square" rtlCol="0">
            <a:spAutoFit/>
          </a:bodyPr>
          <a:lstStyle/>
          <a:p>
            <a:pPr marL="457200" indent="-457200" algn="just">
              <a:lnSpc>
                <a:spcPct val="200000"/>
              </a:lnSpc>
              <a:buClr>
                <a:schemeClr val="accent2"/>
              </a:buClr>
              <a:buFont typeface="Wingdings" panose="05000000000000000000" pitchFamily="2" charset="2"/>
              <a:buChar char="q"/>
            </a:pPr>
            <a:r>
              <a:rPr lang="en-US" sz="2400" dirty="0">
                <a:solidFill>
                  <a:srgbClr val="000000"/>
                </a:solidFill>
                <a:latin typeface="Times New Roman" panose="02020603050405020304" pitchFamily="18" charset="0"/>
                <a:cs typeface="Times New Roman" panose="02020603050405020304" pitchFamily="18" charset="0"/>
              </a:rPr>
              <a:t>There are several  necessary step in the examination of a peripheral blood smear:</a:t>
            </a:r>
          </a:p>
          <a:p>
            <a:pPr algn="just">
              <a:lnSpc>
                <a:spcPct val="200000"/>
              </a:lnSpc>
              <a:buClr>
                <a:schemeClr val="accent2"/>
              </a:buClr>
            </a:pPr>
            <a:r>
              <a:rPr lang="en-US" sz="2400" dirty="0">
                <a:solidFill>
                  <a:srgbClr val="000000"/>
                </a:solidFill>
                <a:latin typeface="Times New Roman" panose="02020603050405020304" pitchFamily="18" charset="0"/>
                <a:cs typeface="Times New Roman" panose="02020603050405020304" pitchFamily="18" charset="0"/>
              </a:rPr>
              <a:t>1. Under the low- power (10X), determine the overall staining quality of the blood smear. </a:t>
            </a:r>
          </a:p>
          <a:p>
            <a:pPr algn="just">
              <a:lnSpc>
                <a:spcPct val="200000"/>
              </a:lnSpc>
              <a:buClr>
                <a:schemeClr val="accent2"/>
              </a:buClr>
            </a:pPr>
            <a:r>
              <a:rPr lang="en-US" sz="2400" dirty="0">
                <a:solidFill>
                  <a:srgbClr val="000000"/>
                </a:solidFill>
                <a:latin typeface="Times New Roman" panose="02020603050405020304" pitchFamily="18" charset="0"/>
                <a:cs typeface="Times New Roman" panose="02020603050405020304" pitchFamily="18" charset="0"/>
              </a:rPr>
              <a:t>2. Determine if there is a good distribution of cells on the smear.</a:t>
            </a:r>
          </a:p>
          <a:p>
            <a:pPr algn="just">
              <a:lnSpc>
                <a:spcPct val="200000"/>
              </a:lnSpc>
              <a:buClr>
                <a:schemeClr val="accent2"/>
              </a:buClr>
            </a:pPr>
            <a:r>
              <a:rPr lang="en-US" sz="2400" dirty="0">
                <a:solidFill>
                  <a:srgbClr val="000000"/>
                </a:solidFill>
                <a:latin typeface="Times New Roman" panose="02020603050405020304" pitchFamily="18" charset="0"/>
                <a:cs typeface="Times New Roman" panose="02020603050405020304" pitchFamily="18" charset="0"/>
              </a:rPr>
              <a:t>3. Find an optimal area for the detailed examination and enumeration of cells.</a:t>
            </a:r>
          </a:p>
        </p:txBody>
      </p:sp>
    </p:spTree>
    <p:extLst>
      <p:ext uri="{BB962C8B-B14F-4D97-AF65-F5344CB8AC3E}">
        <p14:creationId xmlns:p14="http://schemas.microsoft.com/office/powerpoint/2010/main" val="3186962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8799" y="520505"/>
            <a:ext cx="11282290" cy="1015663"/>
          </a:xfrm>
          <a:prstGeom prst="rect">
            <a:avLst/>
          </a:prstGeom>
          <a:noFill/>
        </p:spPr>
        <p:txBody>
          <a:bodyPr wrap="square" rtlCol="0">
            <a:spAutoFit/>
          </a:bodyPr>
          <a:lstStyle/>
          <a:p>
            <a:r>
              <a:rPr lang="en-GB" sz="6000" b="1" dirty="0">
                <a:solidFill>
                  <a:schemeClr val="bg1"/>
                </a:solidFill>
                <a:latin typeface="Times New Roman" panose="02020603050405020304" pitchFamily="18" charset="0"/>
                <a:cs typeface="Times New Roman" panose="02020603050405020304" pitchFamily="18" charset="0"/>
              </a:rPr>
              <a:t>Staining defects</a:t>
            </a:r>
          </a:p>
        </p:txBody>
      </p:sp>
      <p:sp>
        <p:nvSpPr>
          <p:cNvPr id="7" name="TextBox 6"/>
          <p:cNvSpPr txBox="1"/>
          <p:nvPr/>
        </p:nvSpPr>
        <p:spPr>
          <a:xfrm>
            <a:off x="436098" y="1989808"/>
            <a:ext cx="11282290" cy="4716163"/>
          </a:xfrm>
          <a:prstGeom prst="rect">
            <a:avLst/>
          </a:prstGeom>
          <a:noFill/>
        </p:spPr>
        <p:txBody>
          <a:bodyPr wrap="square" rtlCol="0">
            <a:spAutoFit/>
          </a:bodyPr>
          <a:lstStyle/>
          <a:p>
            <a:pPr marL="457200" indent="-457200" algn="just">
              <a:lnSpc>
                <a:spcPct val="200000"/>
              </a:lnSpc>
              <a:buClr>
                <a:schemeClr val="accent2"/>
              </a:buClr>
              <a:buFont typeface="Wingdings" panose="05000000000000000000" pitchFamily="2" charset="2"/>
              <a:buChar char="q"/>
            </a:pPr>
            <a:r>
              <a:rPr lang="en-GB" sz="3200" dirty="0">
                <a:solidFill>
                  <a:srgbClr val="000000"/>
                </a:solidFill>
                <a:latin typeface="Times New Roman" panose="02020603050405020304" pitchFamily="18" charset="0"/>
                <a:cs typeface="Times New Roman" panose="02020603050405020304" pitchFamily="18" charset="0"/>
              </a:rPr>
              <a:t>The staining defects include: </a:t>
            </a:r>
          </a:p>
          <a:p>
            <a:pPr marL="914400" lvl="1" indent="-457200" algn="just">
              <a:lnSpc>
                <a:spcPct val="300000"/>
              </a:lnSpc>
              <a:buFont typeface="+mj-lt"/>
              <a:buAutoNum type="arabicPeriod"/>
            </a:pPr>
            <a:r>
              <a:rPr lang="en-GB" sz="2800" dirty="0">
                <a:solidFill>
                  <a:srgbClr val="000000"/>
                </a:solidFill>
                <a:latin typeface="Times New Roman" panose="02020603050405020304" pitchFamily="18" charset="0"/>
                <a:cs typeface="Times New Roman" panose="02020603050405020304" pitchFamily="18" charset="0"/>
              </a:rPr>
              <a:t>Precipitation of stain particles</a:t>
            </a:r>
          </a:p>
          <a:p>
            <a:pPr marL="914400" lvl="1" indent="-457200" algn="just">
              <a:lnSpc>
                <a:spcPct val="300000"/>
              </a:lnSpc>
              <a:buFont typeface="+mj-lt"/>
              <a:buAutoNum type="arabicPeriod"/>
            </a:pPr>
            <a:r>
              <a:rPr lang="en-GB" sz="2800" dirty="0">
                <a:solidFill>
                  <a:srgbClr val="000000"/>
                </a:solidFill>
                <a:latin typeface="Times New Roman" panose="02020603050405020304" pitchFamily="18" charset="0"/>
                <a:cs typeface="Times New Roman" panose="02020603050405020304" pitchFamily="18" charset="0"/>
              </a:rPr>
              <a:t>Over staining</a:t>
            </a:r>
          </a:p>
          <a:p>
            <a:pPr marL="914400" lvl="1" indent="-457200" algn="just">
              <a:lnSpc>
                <a:spcPct val="300000"/>
              </a:lnSpc>
              <a:buFont typeface="+mj-lt"/>
              <a:buAutoNum type="arabicPeriod"/>
            </a:pPr>
            <a:r>
              <a:rPr lang="en-GB" sz="2800" dirty="0">
                <a:solidFill>
                  <a:srgbClr val="000000"/>
                </a:solidFill>
                <a:latin typeface="Times New Roman" panose="02020603050405020304" pitchFamily="18" charset="0"/>
                <a:cs typeface="Times New Roman" panose="02020603050405020304" pitchFamily="18" charset="0"/>
              </a:rPr>
              <a:t>Under staining </a:t>
            </a:r>
          </a:p>
        </p:txBody>
      </p:sp>
    </p:spTree>
    <p:extLst>
      <p:ext uri="{BB962C8B-B14F-4D97-AF65-F5344CB8AC3E}">
        <p14:creationId xmlns:p14="http://schemas.microsoft.com/office/powerpoint/2010/main" val="1928417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1498" y="520505"/>
            <a:ext cx="11256889" cy="1015663"/>
          </a:xfrm>
          <a:prstGeom prst="rect">
            <a:avLst/>
          </a:prstGeom>
          <a:noFill/>
        </p:spPr>
        <p:txBody>
          <a:bodyPr wrap="square" rtlCol="0">
            <a:spAutoFit/>
          </a:bodyPr>
          <a:lstStyle/>
          <a:p>
            <a:r>
              <a:rPr lang="en-GB" sz="6000" b="1" dirty="0">
                <a:solidFill>
                  <a:schemeClr val="bg1"/>
                </a:solidFill>
                <a:latin typeface="Times New Roman" panose="02020603050405020304" pitchFamily="18" charset="0"/>
                <a:cs typeface="Times New Roman" panose="02020603050405020304" pitchFamily="18" charset="0"/>
              </a:rPr>
              <a:t>Observations and results </a:t>
            </a:r>
          </a:p>
        </p:txBody>
      </p:sp>
      <p:sp>
        <p:nvSpPr>
          <p:cNvPr id="7" name="TextBox 6"/>
          <p:cNvSpPr txBox="1"/>
          <p:nvPr/>
        </p:nvSpPr>
        <p:spPr>
          <a:xfrm>
            <a:off x="436098" y="1983545"/>
            <a:ext cx="11282290" cy="4576702"/>
          </a:xfrm>
          <a:prstGeom prst="rect">
            <a:avLst/>
          </a:prstGeom>
          <a:noFill/>
        </p:spPr>
        <p:txBody>
          <a:bodyPr wrap="square" rtlCol="0">
            <a:spAutoFit/>
          </a:bodyPr>
          <a:lstStyle/>
          <a:p>
            <a:pPr marL="457200" indent="-457200" algn="just">
              <a:lnSpc>
                <a:spcPct val="250000"/>
              </a:lnSpc>
              <a:buFont typeface="+mj-lt"/>
              <a:buAutoNum type="arabicPeriod"/>
            </a:pPr>
            <a:r>
              <a:rPr lang="en-US" sz="2000" dirty="0">
                <a:latin typeface="Times New Roman"/>
                <a:ea typeface="Calibri"/>
                <a:cs typeface="Arial"/>
              </a:rPr>
              <a:t>The dry and stained film is examined without a coverslip under oil immersion objective.</a:t>
            </a:r>
          </a:p>
          <a:p>
            <a:pPr marL="457200" indent="-457200" algn="just">
              <a:lnSpc>
                <a:spcPct val="250000"/>
              </a:lnSpc>
              <a:buFont typeface="+mj-lt"/>
              <a:buAutoNum type="arabicPeriod"/>
            </a:pPr>
            <a:r>
              <a:rPr lang="en-US" sz="2000" dirty="0">
                <a:latin typeface="Times New Roman"/>
                <a:ea typeface="Calibri"/>
                <a:cs typeface="Arial"/>
              </a:rPr>
              <a:t>For differential leucocyte counts choose an area where the morphology of the cells is clearly visible.</a:t>
            </a:r>
          </a:p>
          <a:p>
            <a:pPr marL="457200" indent="-457200" algn="just">
              <a:lnSpc>
                <a:spcPct val="250000"/>
              </a:lnSpc>
              <a:buFont typeface="+mj-lt"/>
              <a:buAutoNum type="arabicPeriod"/>
            </a:pPr>
            <a:r>
              <a:rPr lang="en-US" sz="2000" dirty="0">
                <a:latin typeface="Times New Roman"/>
                <a:ea typeface="Calibri"/>
                <a:cs typeface="Arial"/>
              </a:rPr>
              <a:t>Do differential count by moving the slide in area including the central and peripheral of the smear.</a:t>
            </a:r>
          </a:p>
          <a:p>
            <a:pPr marL="457200" indent="-457200" algn="just">
              <a:lnSpc>
                <a:spcPct val="250000"/>
              </a:lnSpc>
              <a:buFont typeface="+mj-lt"/>
              <a:buAutoNum type="arabicPeriod"/>
            </a:pPr>
            <a:r>
              <a:rPr lang="en-US" sz="2000" dirty="0">
                <a:latin typeface="Times New Roman"/>
                <a:ea typeface="Calibri"/>
                <a:cs typeface="Arial"/>
              </a:rPr>
              <a:t>A total of 100 cells should be counted in which every white cell seen must be recorded in a table under the following heading: Neutrophil, Basophil, Eosinophil, Monocyte and  Lymphocyte.</a:t>
            </a:r>
          </a:p>
          <a:p>
            <a:pPr marL="457200" indent="-457200" algn="just">
              <a:lnSpc>
                <a:spcPct val="250000"/>
              </a:lnSpc>
              <a:buFont typeface="+mj-lt"/>
              <a:buAutoNum type="arabicPeriod"/>
            </a:pPr>
            <a:r>
              <a:rPr lang="en-US" sz="2000" dirty="0">
                <a:latin typeface="Times New Roman"/>
                <a:ea typeface="Calibri"/>
                <a:cs typeface="Arial"/>
              </a:rPr>
              <a:t>Then find the percentage of each type.</a:t>
            </a:r>
            <a:endParaRPr lang="en-GB" sz="2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8692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448799" y="520505"/>
            <a:ext cx="11282290" cy="1015663"/>
          </a:xfrm>
          <a:prstGeom prst="rect">
            <a:avLst/>
          </a:prstGeom>
          <a:noFill/>
        </p:spPr>
        <p:txBody>
          <a:bodyPr wrap="square" rtlCol="0">
            <a:spAutoFit/>
          </a:bodyPr>
          <a:lstStyle/>
          <a:p>
            <a:r>
              <a:rPr lang="en-GB" sz="6000" b="1" dirty="0">
                <a:solidFill>
                  <a:schemeClr val="bg1"/>
                </a:solidFill>
                <a:latin typeface="Times New Roman" panose="02020603050405020304" pitchFamily="18" charset="0"/>
                <a:cs typeface="Times New Roman" panose="02020603050405020304" pitchFamily="18" charset="0"/>
              </a:rPr>
              <a:t>Differential counting of leukocyte</a:t>
            </a:r>
          </a:p>
        </p:txBody>
      </p:sp>
      <p:sp>
        <p:nvSpPr>
          <p:cNvPr id="7" name="TextBox 6"/>
          <p:cNvSpPr txBox="1"/>
          <p:nvPr/>
        </p:nvSpPr>
        <p:spPr>
          <a:xfrm>
            <a:off x="436098" y="1983545"/>
            <a:ext cx="11282290" cy="4396716"/>
          </a:xfrm>
          <a:prstGeom prst="rect">
            <a:avLst/>
          </a:prstGeom>
          <a:noFill/>
        </p:spPr>
        <p:txBody>
          <a:bodyPr wrap="square" rtlCol="0">
            <a:spAutoFit/>
          </a:bodyPr>
          <a:lstStyle/>
          <a:p>
            <a:pPr>
              <a:lnSpc>
                <a:spcPct val="115000"/>
              </a:lnSpc>
            </a:pPr>
            <a:r>
              <a:rPr lang="en-US" sz="2800" b="1" dirty="0">
                <a:solidFill>
                  <a:schemeClr val="accent2">
                    <a:lumMod val="75000"/>
                  </a:schemeClr>
                </a:solidFill>
                <a:latin typeface="Times New Roman"/>
                <a:ea typeface="Calibri"/>
                <a:cs typeface="Arial"/>
              </a:rPr>
              <a:t>Normal Results</a:t>
            </a:r>
            <a:endParaRPr lang="en-US" sz="1800" dirty="0">
              <a:solidFill>
                <a:schemeClr val="accent2">
                  <a:lumMod val="75000"/>
                </a:schemeClr>
              </a:solidFill>
              <a:latin typeface="Calibri"/>
              <a:ea typeface="Calibri"/>
              <a:cs typeface="Arial"/>
            </a:endParaRPr>
          </a:p>
          <a:p>
            <a:pPr marL="342900" lvl="0" indent="-342900">
              <a:lnSpc>
                <a:spcPct val="150000"/>
              </a:lnSpc>
              <a:buFont typeface="Symbol"/>
              <a:buChar char=""/>
            </a:pPr>
            <a:r>
              <a:rPr lang="en-US" sz="2800" dirty="0">
                <a:latin typeface="Times New Roman"/>
                <a:ea typeface="Calibri"/>
                <a:cs typeface="Arial"/>
              </a:rPr>
              <a:t>Neutrophils: 40% to 60%</a:t>
            </a:r>
            <a:endParaRPr lang="en-US" sz="1800" dirty="0">
              <a:latin typeface="Calibri"/>
              <a:ea typeface="Calibri"/>
              <a:cs typeface="Arial"/>
            </a:endParaRPr>
          </a:p>
          <a:p>
            <a:pPr marL="342900" lvl="0" indent="-342900">
              <a:lnSpc>
                <a:spcPct val="150000"/>
              </a:lnSpc>
              <a:buFont typeface="Symbol"/>
              <a:buChar char=""/>
            </a:pPr>
            <a:r>
              <a:rPr lang="en-US" sz="2800" dirty="0">
                <a:latin typeface="Times New Roman"/>
                <a:ea typeface="Calibri"/>
                <a:cs typeface="Arial"/>
              </a:rPr>
              <a:t>Lymphocytes: 20% to 40%</a:t>
            </a:r>
            <a:endParaRPr lang="en-US" sz="1800" dirty="0">
              <a:latin typeface="Calibri"/>
              <a:ea typeface="Calibri"/>
              <a:cs typeface="Arial"/>
            </a:endParaRPr>
          </a:p>
          <a:p>
            <a:pPr marL="342900" lvl="0" indent="-342900">
              <a:lnSpc>
                <a:spcPct val="150000"/>
              </a:lnSpc>
              <a:buFont typeface="Symbol"/>
              <a:buChar char=""/>
            </a:pPr>
            <a:r>
              <a:rPr lang="en-US" sz="2800" dirty="0">
                <a:latin typeface="Times New Roman"/>
                <a:ea typeface="Calibri"/>
                <a:cs typeface="Arial"/>
              </a:rPr>
              <a:t>Monocyte: 2% to 8%</a:t>
            </a:r>
            <a:endParaRPr lang="en-US" sz="1800" dirty="0">
              <a:latin typeface="Calibri"/>
              <a:ea typeface="Calibri"/>
              <a:cs typeface="Arial"/>
            </a:endParaRPr>
          </a:p>
          <a:p>
            <a:pPr marL="342900" lvl="0" indent="-342900">
              <a:lnSpc>
                <a:spcPct val="150000"/>
              </a:lnSpc>
              <a:buFont typeface="Symbol"/>
              <a:buChar char=""/>
            </a:pPr>
            <a:r>
              <a:rPr lang="en-US" sz="2800" dirty="0">
                <a:latin typeface="Times New Roman"/>
                <a:ea typeface="Calibri"/>
                <a:cs typeface="Arial"/>
              </a:rPr>
              <a:t>Eosinophils: 1% to 4%</a:t>
            </a:r>
            <a:endParaRPr lang="en-US" sz="1800" dirty="0">
              <a:latin typeface="Calibri"/>
              <a:ea typeface="Calibri"/>
              <a:cs typeface="Arial"/>
            </a:endParaRPr>
          </a:p>
          <a:p>
            <a:pPr marL="342900" lvl="0" indent="-342900">
              <a:lnSpc>
                <a:spcPct val="150000"/>
              </a:lnSpc>
              <a:buFont typeface="Symbol"/>
              <a:buChar char=""/>
            </a:pPr>
            <a:r>
              <a:rPr lang="en-US" sz="2800" dirty="0">
                <a:latin typeface="Times New Roman"/>
                <a:ea typeface="Calibri"/>
                <a:cs typeface="Arial"/>
              </a:rPr>
              <a:t>Basophils: 0.5 to 1%</a:t>
            </a:r>
            <a:endParaRPr lang="en-US" sz="1800" dirty="0">
              <a:latin typeface="Calibri"/>
              <a:ea typeface="Calibri"/>
              <a:cs typeface="Arial"/>
            </a:endParaRPr>
          </a:p>
          <a:p>
            <a:pPr marL="342900" lvl="0" indent="-342900">
              <a:lnSpc>
                <a:spcPct val="150000"/>
              </a:lnSpc>
              <a:buFont typeface="Symbol"/>
              <a:buChar char=""/>
            </a:pPr>
            <a:r>
              <a:rPr lang="en-US" sz="2800" dirty="0">
                <a:latin typeface="Times New Roman"/>
                <a:ea typeface="Calibri"/>
                <a:cs typeface="Arial"/>
              </a:rPr>
              <a:t>Band (young neutrophil): 0% to 3%</a:t>
            </a:r>
            <a:endParaRPr lang="en-US" sz="1800" dirty="0">
              <a:effectLst/>
              <a:latin typeface="Calibri"/>
              <a:ea typeface="Calibri"/>
              <a:cs typeface="Arial"/>
            </a:endParaRPr>
          </a:p>
        </p:txBody>
      </p:sp>
    </p:spTree>
    <p:extLst>
      <p:ext uri="{BB962C8B-B14F-4D97-AF65-F5344CB8AC3E}">
        <p14:creationId xmlns:p14="http://schemas.microsoft.com/office/powerpoint/2010/main" val="977058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5758" t="8726" r="5440" b="4422"/>
          <a:stretch/>
        </p:blipFill>
        <p:spPr>
          <a:xfrm>
            <a:off x="431801" y="0"/>
            <a:ext cx="11315700" cy="6857999"/>
          </a:xfrm>
          <a:prstGeom prst="rect">
            <a:avLst/>
          </a:prstGeom>
        </p:spPr>
      </p:pic>
    </p:spTree>
    <p:extLst>
      <p:ext uri="{BB962C8B-B14F-4D97-AF65-F5344CB8AC3E}">
        <p14:creationId xmlns:p14="http://schemas.microsoft.com/office/powerpoint/2010/main" val="4244190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71FE5-340B-45CA-7259-407D42C224F0}"/>
              </a:ext>
            </a:extLst>
          </p:cNvPr>
          <p:cNvSpPr>
            <a:spLocks noGrp="1"/>
          </p:cNvSpPr>
          <p:nvPr>
            <p:ph type="title"/>
          </p:nvPr>
        </p:nvSpPr>
        <p:spPr/>
        <p:txBody>
          <a:bodyPr>
            <a:normAutofit fontScale="90000"/>
          </a:bodyPr>
          <a:lstStyle/>
          <a:p>
            <a:r>
              <a:rPr lang="en-US" sz="4000" b="1" dirty="0">
                <a:latin typeface="Times New Roman"/>
                <a:ea typeface="Calibri"/>
                <a:cs typeface="Arial"/>
              </a:rPr>
              <a:t>What abnormal results Mean</a:t>
            </a:r>
            <a:br>
              <a:rPr lang="en-US" sz="1800" dirty="0">
                <a:latin typeface="Calibri"/>
                <a:ea typeface="Calibri"/>
                <a:cs typeface="Arial"/>
              </a:rPr>
            </a:br>
            <a:endParaRPr lang="en-US" dirty="0"/>
          </a:p>
        </p:txBody>
      </p:sp>
      <p:sp>
        <p:nvSpPr>
          <p:cNvPr id="3" name="Content Placeholder 2">
            <a:extLst>
              <a:ext uri="{FF2B5EF4-FFF2-40B4-BE49-F238E27FC236}">
                <a16:creationId xmlns:a16="http://schemas.microsoft.com/office/drawing/2014/main" id="{8B034EDE-B605-C1A4-757C-07B262F03F18}"/>
              </a:ext>
            </a:extLst>
          </p:cNvPr>
          <p:cNvSpPr>
            <a:spLocks noGrp="1"/>
          </p:cNvSpPr>
          <p:nvPr>
            <p:ph idx="1"/>
          </p:nvPr>
        </p:nvSpPr>
        <p:spPr>
          <a:xfrm>
            <a:off x="581192" y="2180496"/>
            <a:ext cx="11029615" cy="4251619"/>
          </a:xfrm>
        </p:spPr>
        <p:txBody>
          <a:bodyPr>
            <a:normAutofit fontScale="77500" lnSpcReduction="20000"/>
          </a:bodyPr>
          <a:lstStyle/>
          <a:p>
            <a:pPr marL="0" marR="0" lvl="0" indent="0" algn="just" defTabSz="914339" rtl="0" eaLnBrk="1" fontAlgn="auto" latinLnBrk="0" hangingPunct="1">
              <a:lnSpc>
                <a:spcPct val="200000"/>
              </a:lnSpc>
              <a:spcBef>
                <a:spcPts val="0"/>
              </a:spcBef>
              <a:spcAft>
                <a:spcPts val="0"/>
              </a:spcAft>
              <a:buClrTx/>
              <a:buSzTx/>
              <a:buFontTx/>
              <a:buNone/>
              <a:tabLst/>
              <a:defRPr/>
            </a:pPr>
            <a:r>
              <a:rPr kumimoji="0" lang="en-US" sz="3300" b="0" i="0" u="none" strike="noStrike" kern="1200" cap="none" spc="0" normalizeH="0" baseline="0" noProof="0" dirty="0">
                <a:ln>
                  <a:noFill/>
                </a:ln>
                <a:solidFill>
                  <a:schemeClr val="accent2">
                    <a:lumMod val="75000"/>
                  </a:schemeClr>
                </a:solidFill>
                <a:effectLst/>
                <a:uLnTx/>
                <a:uFillTx/>
                <a:latin typeface="Times New Roman"/>
                <a:ea typeface="Calibri"/>
                <a:cs typeface="Arial"/>
              </a:rPr>
              <a:t>• </a:t>
            </a:r>
            <a:r>
              <a:rPr kumimoji="0" lang="en-US" sz="3300" b="0" i="0" u="none" strike="noStrike" kern="1200" cap="none" spc="0" normalizeH="0" baseline="0" noProof="0" dirty="0">
                <a:ln>
                  <a:noFill/>
                </a:ln>
                <a:solidFill>
                  <a:prstClr val="black"/>
                </a:solidFill>
                <a:effectLst/>
                <a:uLnTx/>
                <a:uFillTx/>
                <a:latin typeface="Times New Roman"/>
                <a:ea typeface="Calibri"/>
                <a:cs typeface="Arial"/>
              </a:rPr>
              <a:t>Any infection or acute stress increases your number of white blood cells.</a:t>
            </a:r>
          </a:p>
          <a:p>
            <a:pPr marL="0" marR="0" lvl="0" indent="0" algn="just" defTabSz="914339" rtl="0" eaLnBrk="1" fontAlgn="auto" latinLnBrk="0" hangingPunct="1">
              <a:lnSpc>
                <a:spcPct val="200000"/>
              </a:lnSpc>
              <a:spcBef>
                <a:spcPts val="0"/>
              </a:spcBef>
              <a:spcAft>
                <a:spcPts val="0"/>
              </a:spcAft>
              <a:buClrTx/>
              <a:buSzTx/>
              <a:buFontTx/>
              <a:buNone/>
              <a:tabLst/>
              <a:defRPr/>
            </a:pPr>
            <a:r>
              <a:rPr kumimoji="0" lang="en-US" sz="3300" b="0" i="0" u="none" strike="noStrike" kern="1200" cap="none" spc="0" normalizeH="0" baseline="0" noProof="0" dirty="0">
                <a:ln>
                  <a:noFill/>
                </a:ln>
                <a:solidFill>
                  <a:schemeClr val="accent2">
                    <a:lumMod val="75000"/>
                  </a:schemeClr>
                </a:solidFill>
                <a:effectLst/>
                <a:uLnTx/>
                <a:uFillTx/>
                <a:latin typeface="Times New Roman"/>
                <a:ea typeface="Calibri"/>
                <a:cs typeface="Arial"/>
              </a:rPr>
              <a:t>• </a:t>
            </a:r>
            <a:r>
              <a:rPr kumimoji="0" lang="en-US" sz="3300" b="0" i="0" u="none" strike="noStrike" kern="1200" cap="none" spc="0" normalizeH="0" baseline="0" noProof="0" dirty="0">
                <a:ln>
                  <a:noFill/>
                </a:ln>
                <a:solidFill>
                  <a:prstClr val="black"/>
                </a:solidFill>
                <a:effectLst/>
                <a:uLnTx/>
                <a:uFillTx/>
                <a:latin typeface="Times New Roman"/>
                <a:ea typeface="Calibri"/>
                <a:cs typeface="Arial"/>
              </a:rPr>
              <a:t>High white blood cell counts may be due to inflammation, an immune response, or blood diseases such as leukemia.</a:t>
            </a:r>
            <a:endParaRPr kumimoji="0" lang="en-US" sz="3300" b="0" i="0" u="none" strike="noStrike" kern="1200" cap="none" spc="0" normalizeH="0" baseline="0" noProof="0" dirty="0">
              <a:ln>
                <a:noFill/>
              </a:ln>
              <a:solidFill>
                <a:prstClr val="black"/>
              </a:solidFill>
              <a:effectLst/>
              <a:uLnTx/>
              <a:uFillTx/>
              <a:latin typeface="Calibri"/>
              <a:ea typeface="Calibri"/>
              <a:cs typeface="Arial"/>
            </a:endParaRPr>
          </a:p>
          <a:p>
            <a:pPr marL="0" marR="0" lvl="0" indent="0" algn="just" defTabSz="914339" rtl="0" eaLnBrk="1" fontAlgn="auto" latinLnBrk="0" hangingPunct="1">
              <a:lnSpc>
                <a:spcPct val="200000"/>
              </a:lnSpc>
              <a:spcBef>
                <a:spcPts val="0"/>
              </a:spcBef>
              <a:spcAft>
                <a:spcPts val="0"/>
              </a:spcAft>
              <a:buClrTx/>
              <a:buSzTx/>
              <a:buFontTx/>
              <a:buNone/>
              <a:tabLst/>
              <a:defRPr/>
            </a:pPr>
            <a:r>
              <a:rPr kumimoji="0" lang="en-US" sz="3300" b="0" i="0" u="none" strike="noStrike" kern="1200" cap="none" spc="0" normalizeH="0" baseline="0" noProof="0" dirty="0">
                <a:ln>
                  <a:noFill/>
                </a:ln>
                <a:solidFill>
                  <a:schemeClr val="accent2">
                    <a:lumMod val="75000"/>
                  </a:schemeClr>
                </a:solidFill>
                <a:effectLst/>
                <a:uLnTx/>
                <a:uFillTx/>
                <a:latin typeface="Times New Roman"/>
                <a:ea typeface="Calibri"/>
                <a:cs typeface="Arial"/>
              </a:rPr>
              <a:t>• </a:t>
            </a:r>
            <a:r>
              <a:rPr kumimoji="0" lang="en-US" sz="3300" b="0" i="0" u="none" strike="noStrike" kern="1200" cap="none" spc="0" normalizeH="0" baseline="0" noProof="0" dirty="0">
                <a:ln>
                  <a:noFill/>
                </a:ln>
                <a:solidFill>
                  <a:prstClr val="black"/>
                </a:solidFill>
                <a:effectLst/>
                <a:uLnTx/>
                <a:uFillTx/>
                <a:latin typeface="Times New Roman"/>
                <a:ea typeface="Calibri"/>
                <a:cs typeface="Arial"/>
              </a:rPr>
              <a:t>It is important to realize that an abnormal increase in one type of white blood cell can cause a decrease in the percentage of other types of white blood cell.</a:t>
            </a:r>
            <a:endParaRPr kumimoji="0" lang="en-US" sz="3300" b="0" i="0" u="none" strike="noStrike" kern="1200" cap="none" spc="0" normalizeH="0" baseline="0" noProof="0" dirty="0">
              <a:ln>
                <a:noFill/>
              </a:ln>
              <a:solidFill>
                <a:prstClr val="black"/>
              </a:solidFill>
              <a:effectLst/>
              <a:uLnTx/>
              <a:uFillTx/>
              <a:latin typeface="Calibri"/>
              <a:ea typeface="Calibri"/>
              <a:cs typeface="Arial"/>
            </a:endParaRPr>
          </a:p>
          <a:p>
            <a:endParaRPr lang="en-US" dirty="0"/>
          </a:p>
        </p:txBody>
      </p:sp>
    </p:spTree>
    <p:extLst>
      <p:ext uri="{BB962C8B-B14F-4D97-AF65-F5344CB8AC3E}">
        <p14:creationId xmlns:p14="http://schemas.microsoft.com/office/powerpoint/2010/main" val="2157020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1498" y="520505"/>
            <a:ext cx="11256889" cy="1015663"/>
          </a:xfrm>
          <a:prstGeom prst="rect">
            <a:avLst/>
          </a:prstGeom>
          <a:noFill/>
        </p:spPr>
        <p:txBody>
          <a:bodyPr wrap="square" rtlCol="0">
            <a:spAutoFit/>
          </a:bodyPr>
          <a:lstStyle/>
          <a:p>
            <a:r>
              <a:rPr lang="en-GB" sz="6000" b="1" dirty="0">
                <a:solidFill>
                  <a:schemeClr val="bg1"/>
                </a:solidFill>
                <a:latin typeface="Times New Roman" panose="02020603050405020304" pitchFamily="18" charset="0"/>
                <a:cs typeface="Times New Roman" panose="02020603050405020304" pitchFamily="18" charset="0"/>
              </a:rPr>
              <a:t>Leukocytes </a:t>
            </a:r>
          </a:p>
        </p:txBody>
      </p:sp>
      <p:sp>
        <p:nvSpPr>
          <p:cNvPr id="7" name="TextBox 6"/>
          <p:cNvSpPr txBox="1"/>
          <p:nvPr/>
        </p:nvSpPr>
        <p:spPr>
          <a:xfrm>
            <a:off x="552830" y="1886268"/>
            <a:ext cx="11282290" cy="4216026"/>
          </a:xfrm>
          <a:prstGeom prst="rect">
            <a:avLst/>
          </a:prstGeom>
          <a:noFill/>
        </p:spPr>
        <p:txBody>
          <a:bodyPr wrap="square" rtlCol="0">
            <a:spAutoFit/>
          </a:bodyPr>
          <a:lstStyle/>
          <a:p>
            <a:pPr algn="just">
              <a:lnSpc>
                <a:spcPct val="250000"/>
              </a:lnSpc>
              <a:buFont typeface="Wingdings" panose="05000000000000000000" pitchFamily="2" charset="2"/>
              <a:buChar char="§"/>
            </a:pPr>
            <a:r>
              <a:rPr lang="en-GB" sz="2800" dirty="0">
                <a:solidFill>
                  <a:srgbClr val="000000"/>
                </a:solidFill>
                <a:latin typeface="Times New Roman" panose="02020603050405020304" pitchFamily="18" charset="0"/>
                <a:cs typeface="Times New Roman" panose="02020603050405020304" pitchFamily="18" charset="0"/>
              </a:rPr>
              <a:t>Leukocytes are divided into two groups according to the type of cytoplasmic granules and the shape of their nuclei:</a:t>
            </a:r>
          </a:p>
          <a:p>
            <a:pPr marL="715518" lvl="1" indent="-514350" algn="just">
              <a:lnSpc>
                <a:spcPct val="250000"/>
              </a:lnSpc>
              <a:buFont typeface="+mj-lt"/>
              <a:buAutoNum type="arabicPeriod"/>
            </a:pPr>
            <a:r>
              <a:rPr lang="en-GB" sz="2800" b="1" dirty="0">
                <a:solidFill>
                  <a:schemeClr val="accent2">
                    <a:lumMod val="50000"/>
                  </a:schemeClr>
                </a:solidFill>
                <a:latin typeface="Times New Roman" panose="02020603050405020304" pitchFamily="18" charset="0"/>
                <a:cs typeface="Times New Roman" panose="02020603050405020304" pitchFamily="18" charset="0"/>
              </a:rPr>
              <a:t>Granulocytes</a:t>
            </a:r>
          </a:p>
          <a:p>
            <a:pPr marL="715518" lvl="1" indent="-514350" algn="just">
              <a:lnSpc>
                <a:spcPct val="250000"/>
              </a:lnSpc>
              <a:buFont typeface="+mj-lt"/>
              <a:buAutoNum type="arabicPeriod"/>
            </a:pPr>
            <a:r>
              <a:rPr lang="en-GB" sz="2800" b="1" dirty="0">
                <a:solidFill>
                  <a:schemeClr val="accent2">
                    <a:lumMod val="50000"/>
                  </a:schemeClr>
                </a:solidFill>
                <a:latin typeface="Times New Roman" panose="02020603050405020304" pitchFamily="18" charset="0"/>
                <a:cs typeface="Times New Roman" panose="02020603050405020304" pitchFamily="18" charset="0"/>
              </a:rPr>
              <a:t>Agranulocytes</a:t>
            </a:r>
          </a:p>
        </p:txBody>
      </p:sp>
    </p:spTree>
    <p:extLst>
      <p:ext uri="{BB962C8B-B14F-4D97-AF65-F5344CB8AC3E}">
        <p14:creationId xmlns:p14="http://schemas.microsoft.com/office/powerpoint/2010/main" val="2868974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5439"/>
          <a:stretch/>
        </p:blipFill>
        <p:spPr>
          <a:xfrm>
            <a:off x="967172" y="47767"/>
            <a:ext cx="10257656" cy="6762466"/>
          </a:xfrm>
        </p:spPr>
      </p:pic>
    </p:spTree>
    <p:extLst>
      <p:ext uri="{BB962C8B-B14F-4D97-AF65-F5344CB8AC3E}">
        <p14:creationId xmlns:p14="http://schemas.microsoft.com/office/powerpoint/2010/main" val="1180044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70618819"/>
              </p:ext>
            </p:extLst>
          </p:nvPr>
        </p:nvGraphicFramePr>
        <p:xfrm>
          <a:off x="166049" y="234557"/>
          <a:ext cx="11931780" cy="6429715"/>
        </p:xfrm>
        <a:graphic>
          <a:graphicData uri="http://schemas.openxmlformats.org/drawingml/2006/table">
            <a:tbl>
              <a:tblPr firstRow="1" bandRow="1">
                <a:tableStyleId>{5940675A-B579-460E-94D1-54222C63F5DA}</a:tableStyleId>
              </a:tblPr>
              <a:tblGrid>
                <a:gridCol w="3977260">
                  <a:extLst>
                    <a:ext uri="{9D8B030D-6E8A-4147-A177-3AD203B41FA5}">
                      <a16:colId xmlns:a16="http://schemas.microsoft.com/office/drawing/2014/main" val="20000"/>
                    </a:ext>
                  </a:extLst>
                </a:gridCol>
                <a:gridCol w="3977260">
                  <a:extLst>
                    <a:ext uri="{9D8B030D-6E8A-4147-A177-3AD203B41FA5}">
                      <a16:colId xmlns:a16="http://schemas.microsoft.com/office/drawing/2014/main" val="20001"/>
                    </a:ext>
                  </a:extLst>
                </a:gridCol>
                <a:gridCol w="3977260">
                  <a:extLst>
                    <a:ext uri="{9D8B030D-6E8A-4147-A177-3AD203B41FA5}">
                      <a16:colId xmlns:a16="http://schemas.microsoft.com/office/drawing/2014/main" val="20002"/>
                    </a:ext>
                  </a:extLst>
                </a:gridCol>
              </a:tblGrid>
              <a:tr h="807728">
                <a:tc gridSpan="3">
                  <a:txBody>
                    <a:bodyPr/>
                    <a:lstStyle/>
                    <a:p>
                      <a:pPr algn="ctr"/>
                      <a:r>
                        <a:rPr lang="en-GB" sz="3600" b="1" dirty="0">
                          <a:solidFill>
                            <a:srgbClr val="000000"/>
                          </a:solidFill>
                          <a:latin typeface="Times New Roman" panose="02020603050405020304" pitchFamily="18" charset="0"/>
                          <a:cs typeface="Times New Roman" panose="02020603050405020304" pitchFamily="18" charset="0"/>
                        </a:rPr>
                        <a:t>Granular</a:t>
                      </a:r>
                      <a:r>
                        <a:rPr lang="en-GB" sz="3600" b="1" baseline="0" dirty="0">
                          <a:solidFill>
                            <a:srgbClr val="000000"/>
                          </a:solidFill>
                          <a:latin typeface="Times New Roman" panose="02020603050405020304" pitchFamily="18" charset="0"/>
                          <a:cs typeface="Times New Roman" panose="02020603050405020304" pitchFamily="18" charset="0"/>
                        </a:rPr>
                        <a:t> leukocytes </a:t>
                      </a:r>
                      <a:endParaRPr lang="en-GB" sz="3600" b="1" dirty="0">
                        <a:solidFill>
                          <a:srgbClr val="000000"/>
                        </a:solidFill>
                        <a:latin typeface="Times New Roman" panose="02020603050405020304" pitchFamily="18" charset="0"/>
                        <a:cs typeface="Times New Roman" panose="02020603050405020304" pitchFamily="18" charset="0"/>
                      </a:endParaRPr>
                    </a:p>
                  </a:txBody>
                  <a:tcPr marL="91994" marR="91994" marT="45997" marB="459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2E1"/>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06762">
                <a:tc>
                  <a:txBody>
                    <a:bodyPr/>
                    <a:lstStyle/>
                    <a:p>
                      <a:pPr algn="ctr"/>
                      <a:r>
                        <a:rPr lang="en-GB" sz="3200" b="1" dirty="0">
                          <a:solidFill>
                            <a:srgbClr val="000000"/>
                          </a:solidFill>
                          <a:latin typeface="Times New Roman" panose="02020603050405020304" pitchFamily="18" charset="0"/>
                          <a:cs typeface="Times New Roman" panose="02020603050405020304" pitchFamily="18" charset="0"/>
                        </a:rPr>
                        <a:t>Neutrophil</a:t>
                      </a:r>
                    </a:p>
                  </a:txBody>
                  <a:tcPr marL="91994" marR="91994" marT="45997" marB="459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3200" b="1" dirty="0">
                          <a:solidFill>
                            <a:srgbClr val="000000"/>
                          </a:solidFill>
                          <a:latin typeface="Times New Roman" panose="02020603050405020304" pitchFamily="18" charset="0"/>
                          <a:cs typeface="Times New Roman" panose="02020603050405020304" pitchFamily="18" charset="0"/>
                        </a:rPr>
                        <a:t>Eosinophil </a:t>
                      </a:r>
                      <a:endParaRPr lang="en-GB" sz="2800" b="1" dirty="0">
                        <a:solidFill>
                          <a:srgbClr val="000000"/>
                        </a:solidFill>
                        <a:latin typeface="Times New Roman" panose="02020603050405020304" pitchFamily="18" charset="0"/>
                        <a:cs typeface="Times New Roman" panose="02020603050405020304" pitchFamily="18" charset="0"/>
                      </a:endParaRPr>
                    </a:p>
                  </a:txBody>
                  <a:tcPr marL="91994" marR="91994" marT="45997" marB="459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3200" b="1" dirty="0">
                          <a:solidFill>
                            <a:srgbClr val="000000"/>
                          </a:solidFill>
                          <a:latin typeface="Times New Roman" panose="02020603050405020304" pitchFamily="18" charset="0"/>
                          <a:cs typeface="Times New Roman" panose="02020603050405020304" pitchFamily="18" charset="0"/>
                        </a:rPr>
                        <a:t>Basophil </a:t>
                      </a:r>
                      <a:endParaRPr lang="en-GB" sz="2800" b="1" dirty="0">
                        <a:solidFill>
                          <a:srgbClr val="000000"/>
                        </a:solidFill>
                        <a:latin typeface="Times New Roman" panose="02020603050405020304" pitchFamily="18" charset="0"/>
                        <a:cs typeface="Times New Roman" panose="02020603050405020304" pitchFamily="18" charset="0"/>
                      </a:endParaRPr>
                    </a:p>
                  </a:txBody>
                  <a:tcPr marL="91994" marR="91994" marT="45997" marB="459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39618">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400" dirty="0">
                          <a:latin typeface="Times New Roman" panose="02020603050405020304" pitchFamily="18" charset="0"/>
                          <a:cs typeface="Times New Roman" panose="02020603050405020304" pitchFamily="18" charset="0"/>
                        </a:rPr>
                        <a:t>40–70% of circulating WBCs </a:t>
                      </a: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400" dirty="0">
                          <a:latin typeface="Times New Roman" panose="02020603050405020304" pitchFamily="18" charset="0"/>
                          <a:cs typeface="Times New Roman" panose="02020603050405020304" pitchFamily="18" charset="0"/>
                        </a:rPr>
                        <a:t>1–6% of circulating WBCs</a:t>
                      </a: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400" dirty="0">
                          <a:latin typeface="Times New Roman" panose="02020603050405020304" pitchFamily="18" charset="0"/>
                          <a:cs typeface="Times New Roman" panose="02020603050405020304" pitchFamily="18" charset="0"/>
                        </a:rPr>
                        <a:t>&lt;1% of circulating WBCs</a:t>
                      </a: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61544">
                <a:tc>
                  <a:txBody>
                    <a:bodyPr/>
                    <a:lstStyle/>
                    <a:p>
                      <a:pPr algn="just"/>
                      <a:r>
                        <a:rPr lang="en-GB" sz="2400" dirty="0">
                          <a:solidFill>
                            <a:srgbClr val="000000"/>
                          </a:solidFill>
                          <a:latin typeface="Times New Roman" panose="02020603050405020304" pitchFamily="18" charset="0"/>
                          <a:cs typeface="Times New Roman" panose="02020603050405020304" pitchFamily="18" charset="0"/>
                        </a:rPr>
                        <a:t>Cytoplasmic granules are fine &amp; stained violet pink</a:t>
                      </a: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2400" dirty="0">
                          <a:solidFill>
                            <a:srgbClr val="000000"/>
                          </a:solidFill>
                          <a:latin typeface="Times New Roman" panose="02020603050405020304" pitchFamily="18" charset="0"/>
                          <a:cs typeface="Times New Roman" panose="02020603050405020304" pitchFamily="18" charset="0"/>
                        </a:rPr>
                        <a:t>Cytoplasmic granules are coarse &amp; stained red</a:t>
                      </a: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2400" dirty="0">
                          <a:solidFill>
                            <a:srgbClr val="000000"/>
                          </a:solidFill>
                          <a:latin typeface="Times New Roman" panose="02020603050405020304" pitchFamily="18" charset="0"/>
                          <a:cs typeface="Times New Roman" panose="02020603050405020304" pitchFamily="18" charset="0"/>
                        </a:rPr>
                        <a:t>Cytoplasmic granules are coarse &amp; stained dark blue</a:t>
                      </a: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023388">
                <a:tc>
                  <a:txBody>
                    <a:bodyPr/>
                    <a:lstStyle/>
                    <a:p>
                      <a:pPr algn="just"/>
                      <a:r>
                        <a:rPr lang="en-GB" sz="2400" dirty="0">
                          <a:solidFill>
                            <a:srgbClr val="000000"/>
                          </a:solidFill>
                          <a:latin typeface="Times New Roman" panose="02020603050405020304" pitchFamily="18" charset="0"/>
                          <a:cs typeface="Times New Roman" panose="02020603050405020304" pitchFamily="18" charset="0"/>
                        </a:rPr>
                        <a:t>Nucleus with 3-5 lobes </a:t>
                      </a: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2400" dirty="0">
                          <a:solidFill>
                            <a:srgbClr val="000000"/>
                          </a:solidFill>
                          <a:latin typeface="Times New Roman" panose="02020603050405020304" pitchFamily="18" charset="0"/>
                          <a:cs typeface="Times New Roman" panose="02020603050405020304" pitchFamily="18" charset="0"/>
                        </a:rPr>
                        <a:t>Bi-lobed nucleus </a:t>
                      </a: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2400" dirty="0">
                          <a:solidFill>
                            <a:srgbClr val="000000"/>
                          </a:solidFill>
                          <a:latin typeface="Times New Roman" panose="02020603050405020304" pitchFamily="18" charset="0"/>
                          <a:cs typeface="Times New Roman" panose="02020603050405020304" pitchFamily="18" charset="0"/>
                        </a:rPr>
                        <a:t>S-shaped nucleus </a:t>
                      </a: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428705">
                <a:tc>
                  <a:txBody>
                    <a:bodyPr/>
                    <a:lstStyle/>
                    <a:p>
                      <a:pPr algn="just"/>
                      <a:endParaRPr lang="en-GB" sz="2000" dirty="0">
                        <a:solidFill>
                          <a:srgbClr val="000000"/>
                        </a:solidFill>
                        <a:latin typeface="Times New Roman" panose="02020603050405020304" pitchFamily="18" charset="0"/>
                        <a:cs typeface="Times New Roman" panose="02020603050405020304" pitchFamily="18" charset="0"/>
                      </a:endParaRP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2000" dirty="0">
                        <a:solidFill>
                          <a:srgbClr val="000000"/>
                        </a:solidFill>
                        <a:latin typeface="Times New Roman" panose="02020603050405020304" pitchFamily="18" charset="0"/>
                        <a:cs typeface="Times New Roman" panose="02020603050405020304" pitchFamily="18" charset="0"/>
                      </a:endParaRP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2000" dirty="0">
                        <a:solidFill>
                          <a:srgbClr val="000000"/>
                        </a:solidFill>
                        <a:latin typeface="Times New Roman" panose="02020603050405020304" pitchFamily="18" charset="0"/>
                        <a:cs typeface="Times New Roman" panose="02020603050405020304" pitchFamily="18" charset="0"/>
                      </a:endParaRP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6" name="Picture 5"/>
          <p:cNvPicPr>
            <a:picLocks noChangeAspect="1"/>
          </p:cNvPicPr>
          <p:nvPr/>
        </p:nvPicPr>
        <p:blipFill>
          <a:blip r:embed="rId2"/>
          <a:stretch>
            <a:fillRect/>
          </a:stretch>
        </p:blipFill>
        <p:spPr>
          <a:xfrm>
            <a:off x="907758" y="4365837"/>
            <a:ext cx="2346240" cy="2160000"/>
          </a:xfrm>
          <a:prstGeom prst="rect">
            <a:avLst/>
          </a:prstGeom>
        </p:spPr>
      </p:pic>
      <p:pic>
        <p:nvPicPr>
          <p:cNvPr id="7" name="Picture 6"/>
          <p:cNvPicPr>
            <a:picLocks noChangeAspect="1"/>
          </p:cNvPicPr>
          <p:nvPr/>
        </p:nvPicPr>
        <p:blipFill>
          <a:blip r:embed="rId3"/>
          <a:stretch>
            <a:fillRect/>
          </a:stretch>
        </p:blipFill>
        <p:spPr>
          <a:xfrm>
            <a:off x="4820510" y="4350339"/>
            <a:ext cx="2622857" cy="2160000"/>
          </a:xfrm>
          <a:prstGeom prst="rect">
            <a:avLst/>
          </a:prstGeom>
        </p:spPr>
      </p:pic>
      <p:pic>
        <p:nvPicPr>
          <p:cNvPr id="8" name="Picture 7"/>
          <p:cNvPicPr>
            <a:picLocks noChangeAspect="1"/>
          </p:cNvPicPr>
          <p:nvPr/>
        </p:nvPicPr>
        <p:blipFill>
          <a:blip r:embed="rId4"/>
          <a:stretch>
            <a:fillRect/>
          </a:stretch>
        </p:blipFill>
        <p:spPr>
          <a:xfrm>
            <a:off x="9148507" y="4350339"/>
            <a:ext cx="2160089" cy="2160000"/>
          </a:xfrm>
          <a:prstGeom prst="rect">
            <a:avLst/>
          </a:prstGeom>
        </p:spPr>
      </p:pic>
    </p:spTree>
    <p:extLst>
      <p:ext uri="{BB962C8B-B14F-4D97-AF65-F5344CB8AC3E}">
        <p14:creationId xmlns:p14="http://schemas.microsoft.com/office/powerpoint/2010/main" val="1789950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a:stretch>
            <a:fillRect/>
          </a:stretch>
        </p:blipFill>
        <p:spPr>
          <a:xfrm>
            <a:off x="0" y="0"/>
            <a:ext cx="12191999" cy="6857999"/>
          </a:xfrm>
          <a:prstGeom prst="rect">
            <a:avLst/>
          </a:prstGeom>
        </p:spPr>
      </p:pic>
    </p:spTree>
    <p:extLst>
      <p:ext uri="{BB962C8B-B14F-4D97-AF65-F5344CB8AC3E}">
        <p14:creationId xmlns:p14="http://schemas.microsoft.com/office/powerpoint/2010/main" val="167239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86460074"/>
              </p:ext>
            </p:extLst>
          </p:nvPr>
        </p:nvGraphicFramePr>
        <p:xfrm>
          <a:off x="163773" y="95530"/>
          <a:ext cx="11859906" cy="6646233"/>
        </p:xfrm>
        <a:graphic>
          <a:graphicData uri="http://schemas.openxmlformats.org/drawingml/2006/table">
            <a:tbl>
              <a:tblPr firstRow="1" bandRow="1">
                <a:tableStyleId>{5940675A-B579-460E-94D1-54222C63F5DA}</a:tableStyleId>
              </a:tblPr>
              <a:tblGrid>
                <a:gridCol w="5929953">
                  <a:extLst>
                    <a:ext uri="{9D8B030D-6E8A-4147-A177-3AD203B41FA5}">
                      <a16:colId xmlns:a16="http://schemas.microsoft.com/office/drawing/2014/main" val="20000"/>
                    </a:ext>
                  </a:extLst>
                </a:gridCol>
                <a:gridCol w="5929953">
                  <a:extLst>
                    <a:ext uri="{9D8B030D-6E8A-4147-A177-3AD203B41FA5}">
                      <a16:colId xmlns:a16="http://schemas.microsoft.com/office/drawing/2014/main" val="20001"/>
                    </a:ext>
                  </a:extLst>
                </a:gridCol>
              </a:tblGrid>
              <a:tr h="873457">
                <a:tc gridSpan="2">
                  <a:txBody>
                    <a:bodyPr/>
                    <a:lstStyle/>
                    <a:p>
                      <a:pPr algn="ctr"/>
                      <a:r>
                        <a:rPr lang="en-GB" sz="3600" b="1" dirty="0" err="1">
                          <a:solidFill>
                            <a:srgbClr val="000000"/>
                          </a:solidFill>
                          <a:latin typeface="Times New Roman" panose="02020603050405020304" pitchFamily="18" charset="0"/>
                          <a:cs typeface="Times New Roman" panose="02020603050405020304" pitchFamily="18" charset="0"/>
                        </a:rPr>
                        <a:t>Agranular</a:t>
                      </a:r>
                      <a:r>
                        <a:rPr lang="en-GB" sz="3600" b="1" baseline="0" dirty="0">
                          <a:solidFill>
                            <a:srgbClr val="000000"/>
                          </a:solidFill>
                          <a:latin typeface="Times New Roman" panose="02020603050405020304" pitchFamily="18" charset="0"/>
                          <a:cs typeface="Times New Roman" panose="02020603050405020304" pitchFamily="18" charset="0"/>
                        </a:rPr>
                        <a:t> leukocytes </a:t>
                      </a:r>
                      <a:endParaRPr lang="en-GB" sz="3600" b="1" dirty="0">
                        <a:solidFill>
                          <a:srgbClr val="000000"/>
                        </a:solidFill>
                        <a:latin typeface="Times New Roman" panose="02020603050405020304" pitchFamily="18" charset="0"/>
                        <a:cs typeface="Times New Roman" panose="02020603050405020304" pitchFamily="18" charset="0"/>
                      </a:endParaRPr>
                    </a:p>
                  </a:txBody>
                  <a:tcPr marL="91994" marR="91994" marT="45997" marB="459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64275">
                <a:tc>
                  <a:txBody>
                    <a:bodyPr/>
                    <a:lstStyle/>
                    <a:p>
                      <a:pPr algn="ctr"/>
                      <a:r>
                        <a:rPr lang="en-GB" sz="3200" b="1" dirty="0">
                          <a:solidFill>
                            <a:srgbClr val="000000"/>
                          </a:solidFill>
                          <a:latin typeface="Times New Roman" panose="02020603050405020304" pitchFamily="18" charset="0"/>
                          <a:cs typeface="Times New Roman" panose="02020603050405020304" pitchFamily="18" charset="0"/>
                        </a:rPr>
                        <a:t>Lymphocytes </a:t>
                      </a:r>
                    </a:p>
                  </a:txBody>
                  <a:tcPr marL="91994" marR="91994" marT="45997" marB="459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3200" b="1" dirty="0">
                          <a:solidFill>
                            <a:srgbClr val="000000"/>
                          </a:solidFill>
                          <a:latin typeface="Times New Roman" panose="02020603050405020304" pitchFamily="18" charset="0"/>
                          <a:cs typeface="Times New Roman" panose="02020603050405020304" pitchFamily="18" charset="0"/>
                        </a:rPr>
                        <a:t>Monocytes </a:t>
                      </a:r>
                      <a:endParaRPr lang="en-GB" sz="2800" b="1" dirty="0">
                        <a:solidFill>
                          <a:srgbClr val="000000"/>
                        </a:solidFill>
                        <a:latin typeface="Times New Roman" panose="02020603050405020304" pitchFamily="18" charset="0"/>
                        <a:cs typeface="Times New Roman" panose="02020603050405020304" pitchFamily="18" charset="0"/>
                      </a:endParaRPr>
                    </a:p>
                  </a:txBody>
                  <a:tcPr marL="91994" marR="91994" marT="45997" marB="459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9166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400" dirty="0">
                          <a:latin typeface="Times New Roman" panose="02020603050405020304" pitchFamily="18" charset="0"/>
                          <a:cs typeface="Times New Roman" panose="02020603050405020304" pitchFamily="18" charset="0"/>
                        </a:rPr>
                        <a:t>20–40% of circulating WBCs</a:t>
                      </a: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2400" dirty="0">
                          <a:latin typeface="Times New Roman" panose="02020603050405020304" pitchFamily="18" charset="0"/>
                          <a:cs typeface="Times New Roman" panose="02020603050405020304" pitchFamily="18" charset="0"/>
                        </a:rPr>
                        <a:t>5–10% of circulating WBCs</a:t>
                      </a:r>
                      <a:endParaRPr lang="en-GB" sz="2400" dirty="0">
                        <a:solidFill>
                          <a:srgbClr val="000000"/>
                        </a:solidFill>
                        <a:latin typeface="Times New Roman" panose="02020603050405020304" pitchFamily="18" charset="0"/>
                        <a:cs typeface="Times New Roman" panose="02020603050405020304" pitchFamily="18" charset="0"/>
                      </a:endParaRP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91667">
                <a:tc>
                  <a:txBody>
                    <a:bodyPr/>
                    <a:lstStyle/>
                    <a:p>
                      <a:pPr algn="just"/>
                      <a:r>
                        <a:rPr lang="en-GB" sz="2400" dirty="0">
                          <a:solidFill>
                            <a:srgbClr val="000000"/>
                          </a:solidFill>
                          <a:latin typeface="Times New Roman" panose="02020603050405020304" pitchFamily="18" charset="0"/>
                          <a:cs typeface="Times New Roman" panose="02020603050405020304" pitchFamily="18" charset="0"/>
                        </a:rPr>
                        <a:t>Spherical cell, thin crescent of clear, light blue cytoplasm</a:t>
                      </a: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2400" dirty="0">
                          <a:solidFill>
                            <a:srgbClr val="000000"/>
                          </a:solidFill>
                          <a:latin typeface="Times New Roman" panose="02020603050405020304" pitchFamily="18" charset="0"/>
                          <a:cs typeface="Times New Roman" panose="02020603050405020304" pitchFamily="18" charset="0"/>
                        </a:rPr>
                        <a:t>Large spherical cells, abundant cytoplasm stains </a:t>
                      </a:r>
                      <a:r>
                        <a:rPr lang="en-GB" sz="2400" dirty="0" err="1">
                          <a:solidFill>
                            <a:srgbClr val="000000"/>
                          </a:solidFill>
                          <a:latin typeface="Times New Roman" panose="02020603050405020304" pitchFamily="18" charset="0"/>
                          <a:cs typeface="Times New Roman" panose="02020603050405020304" pitchFamily="18" charset="0"/>
                        </a:rPr>
                        <a:t>gray</a:t>
                      </a:r>
                      <a:r>
                        <a:rPr lang="en-GB" sz="2400" dirty="0">
                          <a:solidFill>
                            <a:srgbClr val="000000"/>
                          </a:solidFill>
                          <a:latin typeface="Times New Roman" panose="02020603050405020304" pitchFamily="18" charset="0"/>
                          <a:cs typeface="Times New Roman" panose="02020603050405020304" pitchFamily="18" charset="0"/>
                        </a:rPr>
                        <a:t>-blue</a:t>
                      </a: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106666">
                <a:tc>
                  <a:txBody>
                    <a:bodyPr/>
                    <a:lstStyle/>
                    <a:p>
                      <a:pPr algn="just"/>
                      <a:r>
                        <a:rPr lang="en-GB" sz="2400" dirty="0">
                          <a:solidFill>
                            <a:srgbClr val="000000"/>
                          </a:solidFill>
                          <a:latin typeface="Times New Roman" panose="02020603050405020304" pitchFamily="18" charset="0"/>
                          <a:cs typeface="Times New Roman" panose="02020603050405020304" pitchFamily="18" charset="0"/>
                        </a:rPr>
                        <a:t>Large, round nucleus, almost fills cell </a:t>
                      </a: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2400" dirty="0">
                          <a:solidFill>
                            <a:srgbClr val="000000"/>
                          </a:solidFill>
                          <a:latin typeface="Times New Roman" panose="02020603050405020304" pitchFamily="18" charset="0"/>
                          <a:cs typeface="Times New Roman" panose="02020603050405020304" pitchFamily="18" charset="0"/>
                        </a:rPr>
                        <a:t>Large U-shaped or kidney shaped nucleus </a:t>
                      </a: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386654">
                <a:tc>
                  <a:txBody>
                    <a:bodyPr/>
                    <a:lstStyle/>
                    <a:p>
                      <a:pPr algn="just"/>
                      <a:endParaRPr lang="en-GB" sz="2000" dirty="0">
                        <a:solidFill>
                          <a:srgbClr val="000000"/>
                        </a:solidFill>
                        <a:latin typeface="Times New Roman" panose="02020603050405020304" pitchFamily="18" charset="0"/>
                        <a:cs typeface="Times New Roman" panose="02020603050405020304" pitchFamily="18" charset="0"/>
                      </a:endParaRP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2000" dirty="0">
                        <a:solidFill>
                          <a:srgbClr val="000000"/>
                        </a:solidFill>
                        <a:latin typeface="Times New Roman" panose="02020603050405020304" pitchFamily="18" charset="0"/>
                        <a:cs typeface="Times New Roman" panose="02020603050405020304" pitchFamily="18" charset="0"/>
                      </a:endParaRP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2" name="Picture 1"/>
          <p:cNvPicPr>
            <a:picLocks noChangeAspect="1"/>
          </p:cNvPicPr>
          <p:nvPr/>
        </p:nvPicPr>
        <p:blipFill>
          <a:blip r:embed="rId2"/>
          <a:stretch>
            <a:fillRect/>
          </a:stretch>
        </p:blipFill>
        <p:spPr>
          <a:xfrm>
            <a:off x="2118233" y="4458928"/>
            <a:ext cx="1833835" cy="1967227"/>
          </a:xfrm>
          <a:prstGeom prst="rect">
            <a:avLst/>
          </a:prstGeom>
        </p:spPr>
      </p:pic>
      <p:pic>
        <p:nvPicPr>
          <p:cNvPr id="3" name="Picture 2"/>
          <p:cNvPicPr>
            <a:picLocks noChangeAspect="1"/>
          </p:cNvPicPr>
          <p:nvPr/>
        </p:nvPicPr>
        <p:blipFill rotWithShape="1">
          <a:blip r:embed="rId3"/>
          <a:srcRect t="3301"/>
          <a:stretch/>
        </p:blipFill>
        <p:spPr>
          <a:xfrm>
            <a:off x="8054476" y="4458928"/>
            <a:ext cx="2205402" cy="2127854"/>
          </a:xfrm>
          <a:prstGeom prst="rect">
            <a:avLst/>
          </a:prstGeom>
        </p:spPr>
      </p:pic>
    </p:spTree>
    <p:extLst>
      <p:ext uri="{BB962C8B-B14F-4D97-AF65-F5344CB8AC3E}">
        <p14:creationId xmlns:p14="http://schemas.microsoft.com/office/powerpoint/2010/main" val="3274657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5450" y="1"/>
            <a:ext cx="11341100" cy="6858000"/>
          </a:xfrm>
          <a:prstGeom prst="rect">
            <a:avLst/>
          </a:prstGeom>
        </p:spPr>
      </p:pic>
    </p:spTree>
    <p:extLst>
      <p:ext uri="{BB962C8B-B14F-4D97-AF65-F5344CB8AC3E}">
        <p14:creationId xmlns:p14="http://schemas.microsoft.com/office/powerpoint/2010/main" val="2085704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4501" y="88710"/>
            <a:ext cx="11302999" cy="6680580"/>
          </a:xfrm>
          <a:prstGeom prst="rect">
            <a:avLst/>
          </a:prstGeom>
        </p:spPr>
      </p:pic>
    </p:spTree>
    <p:extLst>
      <p:ext uri="{BB962C8B-B14F-4D97-AF65-F5344CB8AC3E}">
        <p14:creationId xmlns:p14="http://schemas.microsoft.com/office/powerpoint/2010/main" val="1896416925"/>
      </p:ext>
    </p:extLst>
  </p:cSld>
  <p:clrMapOvr>
    <a:masterClrMapping/>
  </p:clrMapOvr>
</p:sld>
</file>

<file path=ppt/theme/theme1.xml><?xml version="1.0" encoding="utf-8"?>
<a:theme xmlns:a="http://schemas.openxmlformats.org/drawingml/2006/main" name="Dividend">
  <a:themeElements>
    <a:clrScheme name="Custom 15">
      <a:dk1>
        <a:srgbClr val="002060"/>
      </a:dk1>
      <a:lt1>
        <a:sysClr val="window" lastClr="FFFFFF"/>
      </a:lt1>
      <a:dk2>
        <a:srgbClr val="191B0E"/>
      </a:dk2>
      <a:lt2>
        <a:srgbClr val="FFFFFF"/>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2.xml><?xml version="1.0" encoding="utf-8"?>
<a:theme xmlns:a="http://schemas.openxmlformats.org/drawingml/2006/main" name="Retrospec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4787</TotalTime>
  <Words>1533</Words>
  <Application>Microsoft Office PowerPoint</Application>
  <PresentationFormat>Widescreen</PresentationFormat>
  <Paragraphs>117</Paragraphs>
  <Slides>29</Slides>
  <Notes>3</Notes>
  <HiddenSlides>1</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29</vt:i4>
      </vt:variant>
    </vt:vector>
  </HeadingPairs>
  <TitlesOfParts>
    <vt:vector size="40" baseType="lpstr">
      <vt:lpstr>Arial</vt:lpstr>
      <vt:lpstr>Calibri</vt:lpstr>
      <vt:lpstr>Calibri Light</vt:lpstr>
      <vt:lpstr>Constantia</vt:lpstr>
      <vt:lpstr>Gill Sans MT</vt:lpstr>
      <vt:lpstr>Symbol</vt:lpstr>
      <vt:lpstr>Times New Roman</vt:lpstr>
      <vt:lpstr>Wingdings</vt:lpstr>
      <vt:lpstr>Wingdings 2</vt:lpstr>
      <vt:lpstr>Dividend</vt:lpstr>
      <vt:lpstr>Retrospect</vt:lpstr>
      <vt:lpstr>Differential WBC count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abnormal results Mean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wadi</dc:creator>
  <cp:lastModifiedBy>Ali AlBuderi</cp:lastModifiedBy>
  <cp:revision>110</cp:revision>
  <dcterms:created xsi:type="dcterms:W3CDTF">2018-10-10T06:35:37Z</dcterms:created>
  <dcterms:modified xsi:type="dcterms:W3CDTF">2024-04-01T22:48:29Z</dcterms:modified>
</cp:coreProperties>
</file>